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1" r:id="rId4"/>
    <p:sldId id="257" r:id="rId5"/>
    <p:sldId id="282" r:id="rId6"/>
    <p:sldId id="258" r:id="rId7"/>
    <p:sldId id="259" r:id="rId8"/>
    <p:sldId id="260" r:id="rId9"/>
    <p:sldId id="266" r:id="rId10"/>
    <p:sldId id="283" r:id="rId11"/>
    <p:sldId id="284" r:id="rId12"/>
    <p:sldId id="261" r:id="rId13"/>
    <p:sldId id="285" r:id="rId14"/>
    <p:sldId id="267" r:id="rId15"/>
    <p:sldId id="268" r:id="rId16"/>
    <p:sldId id="286" r:id="rId17"/>
    <p:sldId id="269" r:id="rId18"/>
    <p:sldId id="287" r:id="rId19"/>
    <p:sldId id="271" r:id="rId20"/>
    <p:sldId id="262" r:id="rId21"/>
    <p:sldId id="288" r:id="rId22"/>
    <p:sldId id="279" r:id="rId23"/>
    <p:sldId id="280" r:id="rId24"/>
    <p:sldId id="263" r:id="rId25"/>
    <p:sldId id="277" r:id="rId26"/>
    <p:sldId id="278" r:id="rId27"/>
    <p:sldId id="27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EA"/>
    <a:srgbClr val="FBBAAC"/>
    <a:srgbClr val="FCD98A"/>
    <a:srgbClr val="EC6C53"/>
    <a:srgbClr val="FDF7A8"/>
    <a:srgbClr val="F07458"/>
    <a:srgbClr val="67CBEB"/>
    <a:srgbClr val="EAEBED"/>
    <a:srgbClr val="00B3CD"/>
    <a:srgbClr val="CBD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223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giới thiệu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35488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8548" y="4088198"/>
            <a:ext cx="9139451" cy="1169601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39" y="206828"/>
            <a:ext cx="1305161" cy="103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6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Đ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AEBED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0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Là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gradFill flip="none" rotWithShape="1">
            <a:gsLst>
              <a:gs pos="0">
                <a:srgbClr val="67CBEB">
                  <a:alpha val="75000"/>
                  <a:lumMod val="75000"/>
                  <a:lumOff val="25000"/>
                </a:srgbClr>
              </a:gs>
              <a:gs pos="100000">
                <a:srgbClr val="F07458">
                  <a:lumMod val="50000"/>
                  <a:lumOff val="50000"/>
                  <a:alpha val="75000"/>
                </a:srgbClr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6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5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Ghi nhớ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DF7A8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uyện tậ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EC6C53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ực hàn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67CCEA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3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2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Vận dụ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FBBAAC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4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4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1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6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2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3A975-4B44-4E59-9E89-39FB2B6D4246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344-E4CA-42E4-8377-19087C279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6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0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1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Khởi độ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CBDC50">
              <a:alpha val="75000"/>
            </a:srgbClr>
          </a:solid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hám ph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28" y="365125"/>
            <a:ext cx="9597571" cy="1325563"/>
          </a:xfrm>
          <a:solidFill>
            <a:srgbClr val="00B3CD">
              <a:alpha val="75000"/>
            </a:srgbClr>
          </a:solidFill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6228" y="6356350"/>
            <a:ext cx="111760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77029" y="6356350"/>
            <a:ext cx="7228114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95428" y="6356350"/>
            <a:ext cx="758371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0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0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3A975-4B44-4E59-9E89-39FB2B6D4246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86344-E4CA-42E4-8377-19087C279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90" r:id="rId4"/>
    <p:sldLayoutId id="2147483689" r:id="rId5"/>
    <p:sldLayoutId id="2147483687" r:id="rId6"/>
    <p:sldLayoutId id="2147483669" r:id="rId7"/>
    <p:sldLayoutId id="2147483668" r:id="rId8"/>
    <p:sldLayoutId id="2147483661" r:id="rId9"/>
    <p:sldLayoutId id="2147483692" r:id="rId10"/>
    <p:sldLayoutId id="2147483670" r:id="rId11"/>
    <p:sldLayoutId id="2147483662" r:id="rId12"/>
    <p:sldLayoutId id="2147483693" r:id="rId13"/>
    <p:sldLayoutId id="2147483680" r:id="rId14"/>
    <p:sldLayoutId id="2147483675" r:id="rId15"/>
    <p:sldLayoutId id="2147483671" r:id="rId16"/>
    <p:sldLayoutId id="2147483663" r:id="rId17"/>
    <p:sldLayoutId id="2147483696" r:id="rId18"/>
    <p:sldLayoutId id="2147483695" r:id="rId19"/>
    <p:sldLayoutId id="2147483694" r:id="rId20"/>
    <p:sldLayoutId id="2147483688" r:id="rId21"/>
    <p:sldLayoutId id="2147483682" r:id="rId22"/>
    <p:sldLayoutId id="2147483681" r:id="rId23"/>
    <p:sldLayoutId id="2147483678" r:id="rId24"/>
    <p:sldLayoutId id="2147483677" r:id="rId25"/>
    <p:sldLayoutId id="2147483676" r:id="rId26"/>
    <p:sldLayoutId id="2147483673" r:id="rId27"/>
    <p:sldLayoutId id="2147483672" r:id="rId28"/>
    <p:sldLayoutId id="2147483664" r:id="rId29"/>
    <p:sldLayoutId id="2147483683" r:id="rId30"/>
    <p:sldLayoutId id="2147483679" r:id="rId31"/>
    <p:sldLayoutId id="2147483674" r:id="rId32"/>
    <p:sldLayoutId id="2147483665" r:id="rId33"/>
    <p:sldLayoutId id="2147483667" r:id="rId34"/>
    <p:sldLayoutId id="2147483666" r:id="rId35"/>
    <p:sldLayoutId id="2147483684" r:id="rId36"/>
    <p:sldLayoutId id="2147483660" r:id="rId37"/>
    <p:sldLayoutId id="2147483686" r:id="rId38"/>
    <p:sldLayoutId id="2147483685" r:id="rId39"/>
    <p:sldLayoutId id="2147483651" r:id="rId40"/>
    <p:sldLayoutId id="2147483652" r:id="rId41"/>
    <p:sldLayoutId id="2147483653" r:id="rId42"/>
    <p:sldLayoutId id="2147483654" r:id="rId43"/>
    <p:sldLayoutId id="2147483655" r:id="rId44"/>
    <p:sldLayoutId id="2147483656" r:id="rId45"/>
    <p:sldLayoutId id="2147483657" r:id="rId46"/>
    <p:sldLayoutId id="2147483658" r:id="rId47"/>
    <p:sldLayoutId id="2147483659" r:id="rId4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0000"/>
        </a:buClr>
        <a:buFont typeface="Wingdings" panose="05000000000000000000" pitchFamily="2" charset="2"/>
        <a:buChar char="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0000"/>
        </a:buClr>
        <a:buFont typeface="Wingdings" panose="05000000000000000000" pitchFamily="2" charset="2"/>
        <a:buChar char="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file:///C:\Program%20Files\Inknoe%20ClassPoint%202\Images\sa_blue.png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ziel-gesch%C3%A4ft-icon-logo-clipart-115128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quizizz.com/admin/quiz/66c9d4b41436b170c16df0c6?searchLocale=" TargetMode="Externa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vectors/smiley-emoticon-smiles-emotion-150838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pixabay.com/fr/smiley-%C3%A9motic%C3%B4ne-heureux-visage-1635448/" TargetMode="Externa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Program%20Files\Inknoe%20ClassPoint%202\Images\mc_blue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%202\Images\mc_blue.png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file:///C:\Program%20Files\Inknoe%20ClassPoint%202\Images\mc_blue.p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5" y="2196581"/>
            <a:ext cx="11652353" cy="28354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b="1" u="sng" dirty="0">
                <a:solidFill>
                  <a:srgbClr val="FF0000"/>
                </a:solidFill>
              </a:rPr>
              <a:t>TIN HỌC 5</a:t>
            </a:r>
            <a:br>
              <a:rPr lang="en-US" sz="4800" b="1" dirty="0">
                <a:solidFill>
                  <a:srgbClr val="FF0000"/>
                </a:solidFill>
              </a:rPr>
            </a:br>
            <a:r>
              <a:rPr lang="en-US" sz="4800" b="1" dirty="0">
                <a:solidFill>
                  <a:srgbClr val="FF0000"/>
                </a:solidFill>
              </a:rPr>
              <a:t>CHỦ ĐỀ C. TỔ CHỨC LƯU TRỮ, TÌM KIẾM VÀ TRAO ĐỔI THÔNG TIN</a:t>
            </a:r>
            <a:br>
              <a:rPr lang="en-US" sz="4800" dirty="0"/>
            </a:br>
            <a:r>
              <a:rPr lang="en-US" sz="4400" dirty="0">
                <a:solidFill>
                  <a:srgbClr val="0070C0"/>
                </a:solidFill>
              </a:rPr>
              <a:t>BÀI 4. TỔ CHỨC, LƯU TRỮ </a:t>
            </a:r>
            <a:br>
              <a:rPr lang="en-US" sz="4400" dirty="0">
                <a:solidFill>
                  <a:srgbClr val="0070C0"/>
                </a:solidFill>
              </a:rPr>
            </a:br>
            <a:r>
              <a:rPr lang="en-US" sz="4400" dirty="0">
                <a:solidFill>
                  <a:srgbClr val="0070C0"/>
                </a:solidFill>
              </a:rPr>
              <a:t>VÀ TÌM TỆP, THƯ MỤC TRONG MÁY TÍNH</a:t>
            </a:r>
          </a:p>
        </p:txBody>
      </p:sp>
    </p:spTree>
    <p:extLst>
      <p:ext uri="{BB962C8B-B14F-4D97-AF65-F5344CB8AC3E}">
        <p14:creationId xmlns:p14="http://schemas.microsoft.com/office/powerpoint/2010/main" val="5616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A70D-7CB4-8612-4B44-F1EADE6A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28" y="365125"/>
            <a:ext cx="10176692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cấu</a:t>
            </a:r>
            <a:r>
              <a:rPr lang="en-US" sz="4400" dirty="0"/>
              <a:t> </a:t>
            </a:r>
            <a:r>
              <a:rPr lang="en-US" sz="4400" dirty="0" err="1"/>
              <a:t>trúc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2D021B-6FF2-01D7-76FA-7D3F15A9A5E7}"/>
              </a:ext>
            </a:extLst>
          </p:cNvPr>
          <p:cNvSpPr/>
          <p:nvPr/>
        </p:nvSpPr>
        <p:spPr>
          <a:xfrm>
            <a:off x="4748181" y="1968303"/>
            <a:ext cx="1505243" cy="418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F3B91C-185E-DEB0-FF51-741B72825DB5}"/>
              </a:ext>
            </a:extLst>
          </p:cNvPr>
          <p:cNvSpPr/>
          <p:nvPr/>
        </p:nvSpPr>
        <p:spPr>
          <a:xfrm>
            <a:off x="4748181" y="4403773"/>
            <a:ext cx="1505243" cy="418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CDB0B2-50DE-06B2-871B-1ED8039604CA}"/>
              </a:ext>
            </a:extLst>
          </p:cNvPr>
          <p:cNvCxnSpPr>
            <a:cxnSpLocks/>
          </p:cNvCxnSpPr>
          <p:nvPr/>
        </p:nvCxnSpPr>
        <p:spPr>
          <a:xfrm>
            <a:off x="4165209" y="2165251"/>
            <a:ext cx="0" cy="24477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18FD5B-FCB1-CFDB-9973-107D9CBCDD1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4165209" y="4613030"/>
            <a:ext cx="582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1A5259-B29F-0722-7EEF-10A7B3001DA6}"/>
              </a:ext>
            </a:extLst>
          </p:cNvPr>
          <p:cNvCxnSpPr>
            <a:endCxn id="8" idx="1"/>
          </p:cNvCxnSpPr>
          <p:nvPr/>
        </p:nvCxnSpPr>
        <p:spPr>
          <a:xfrm>
            <a:off x="4165209" y="2177560"/>
            <a:ext cx="5829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070B2-4D27-B7EE-896A-158998A1AA5D}"/>
              </a:ext>
            </a:extLst>
          </p:cNvPr>
          <p:cNvSpPr/>
          <p:nvPr/>
        </p:nvSpPr>
        <p:spPr>
          <a:xfrm>
            <a:off x="5350747" y="2497600"/>
            <a:ext cx="1768676" cy="418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0AAB8D-0F7E-A0EE-114C-FB20A7C80AF5}"/>
              </a:ext>
            </a:extLst>
          </p:cNvPr>
          <p:cNvSpPr/>
          <p:nvPr/>
        </p:nvSpPr>
        <p:spPr>
          <a:xfrm>
            <a:off x="5350747" y="3051515"/>
            <a:ext cx="1505243" cy="418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E697E4-B81D-B981-A542-9C78CDDFD0C6}"/>
              </a:ext>
            </a:extLst>
          </p:cNvPr>
          <p:cNvSpPr/>
          <p:nvPr/>
        </p:nvSpPr>
        <p:spPr>
          <a:xfrm>
            <a:off x="5350746" y="3640601"/>
            <a:ext cx="1505243" cy="418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EB1FC-02A2-5875-171A-D595352AB2C0}"/>
              </a:ext>
            </a:extLst>
          </p:cNvPr>
          <p:cNvSpPr/>
          <p:nvPr/>
        </p:nvSpPr>
        <p:spPr>
          <a:xfrm>
            <a:off x="5461361" y="4928380"/>
            <a:ext cx="2500200" cy="418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21E47B-B7A1-184C-E95B-DD9758A85976}"/>
              </a:ext>
            </a:extLst>
          </p:cNvPr>
          <p:cNvSpPr/>
          <p:nvPr/>
        </p:nvSpPr>
        <p:spPr>
          <a:xfrm>
            <a:off x="5450057" y="5462367"/>
            <a:ext cx="2500200" cy="418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2807BF-1249-1DA1-3738-63E689414F2B}"/>
              </a:ext>
            </a:extLst>
          </p:cNvPr>
          <p:cNvCxnSpPr/>
          <p:nvPr/>
        </p:nvCxnSpPr>
        <p:spPr>
          <a:xfrm>
            <a:off x="5079609" y="4822287"/>
            <a:ext cx="0" cy="762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21004B-C652-7C8D-27A3-3D61FB362685}"/>
              </a:ext>
            </a:extLst>
          </p:cNvPr>
          <p:cNvCxnSpPr/>
          <p:nvPr/>
        </p:nvCxnSpPr>
        <p:spPr>
          <a:xfrm>
            <a:off x="5079609" y="5583701"/>
            <a:ext cx="351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1B204C-D7AE-E441-F15E-8E5603604DB7}"/>
              </a:ext>
            </a:extLst>
          </p:cNvPr>
          <p:cNvCxnSpPr/>
          <p:nvPr/>
        </p:nvCxnSpPr>
        <p:spPr>
          <a:xfrm>
            <a:off x="5079609" y="5134120"/>
            <a:ext cx="351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F49D92-0341-0AE3-C785-AEA5348D6167}"/>
              </a:ext>
            </a:extLst>
          </p:cNvPr>
          <p:cNvCxnSpPr/>
          <p:nvPr/>
        </p:nvCxnSpPr>
        <p:spPr>
          <a:xfrm>
            <a:off x="4999054" y="3804723"/>
            <a:ext cx="351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446626F-21C1-7792-913D-BEC2AC613FAF}"/>
              </a:ext>
            </a:extLst>
          </p:cNvPr>
          <p:cNvCxnSpPr/>
          <p:nvPr/>
        </p:nvCxnSpPr>
        <p:spPr>
          <a:xfrm>
            <a:off x="4999054" y="3229704"/>
            <a:ext cx="351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AB3F9BD-BFAB-A9B2-6A3E-15278A79E093}"/>
              </a:ext>
            </a:extLst>
          </p:cNvPr>
          <p:cNvCxnSpPr/>
          <p:nvPr/>
        </p:nvCxnSpPr>
        <p:spPr>
          <a:xfrm>
            <a:off x="4999054" y="2694548"/>
            <a:ext cx="351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CE075C-CEF9-4798-D34B-1A185185FF7E}"/>
              </a:ext>
            </a:extLst>
          </p:cNvPr>
          <p:cNvCxnSpPr>
            <a:cxnSpLocks/>
          </p:cNvCxnSpPr>
          <p:nvPr/>
        </p:nvCxnSpPr>
        <p:spPr>
          <a:xfrm>
            <a:off x="4999054" y="2386817"/>
            <a:ext cx="0" cy="14179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0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A70D-7CB4-8612-4B44-F1EADE6A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28" y="365125"/>
            <a:ext cx="10176692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cấu</a:t>
            </a:r>
            <a:r>
              <a:rPr lang="en-US" sz="4400" dirty="0"/>
              <a:t> </a:t>
            </a:r>
            <a:r>
              <a:rPr lang="en-US" sz="4400" dirty="0" err="1"/>
              <a:t>trúc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C533702-A55D-C5D8-EBC4-5DE52B162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075" y="1825625"/>
            <a:ext cx="10672997" cy="118739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996AA-C8EF-9E60-1C44-75592E874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863" y="2484924"/>
            <a:ext cx="3445359" cy="1884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11CA9F-D7DE-F55E-B255-590853120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59" y="2419324"/>
            <a:ext cx="3322313" cy="2015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E6B057-23FC-3031-A921-36A9E5FE8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0863" y="4674313"/>
            <a:ext cx="3445358" cy="2151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B1761-1AED-3F26-384A-57B4A44F8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3459" y="4674313"/>
            <a:ext cx="3320146" cy="201524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2EA67EE-2E46-44DC-BD05-639B8BF34AD8}"/>
              </a:ext>
            </a:extLst>
          </p:cNvPr>
          <p:cNvSpPr/>
          <p:nvPr/>
        </p:nvSpPr>
        <p:spPr>
          <a:xfrm>
            <a:off x="1493900" y="2419323"/>
            <a:ext cx="816963" cy="728637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A/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2DA1162-79FB-DE6B-AB6D-42EF68D09B17}"/>
              </a:ext>
            </a:extLst>
          </p:cNvPr>
          <p:cNvSpPr/>
          <p:nvPr/>
        </p:nvSpPr>
        <p:spPr>
          <a:xfrm>
            <a:off x="6337091" y="2419323"/>
            <a:ext cx="816963" cy="72863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B/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F8053A4-0425-9CD1-CCC9-49358FFC5675}"/>
              </a:ext>
            </a:extLst>
          </p:cNvPr>
          <p:cNvSpPr/>
          <p:nvPr/>
        </p:nvSpPr>
        <p:spPr>
          <a:xfrm>
            <a:off x="1402206" y="4459996"/>
            <a:ext cx="816963" cy="72863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C/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FB0657D-BFB9-A5DC-6DD9-B30BC8A9BE05}"/>
              </a:ext>
            </a:extLst>
          </p:cNvPr>
          <p:cNvSpPr/>
          <p:nvPr/>
        </p:nvSpPr>
        <p:spPr>
          <a:xfrm>
            <a:off x="6296496" y="4517438"/>
            <a:ext cx="816963" cy="72863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D/</a:t>
            </a:r>
          </a:p>
        </p:txBody>
      </p:sp>
      <p:pic>
        <p:nvPicPr>
          <p:cNvPr id="32" name="btnInknoeActivityCp2">
            <a:extLst>
              <a:ext uri="{FF2B5EF4-FFF2-40B4-BE49-F238E27FC236}">
                <a16:creationId xmlns:a16="http://schemas.microsoft.com/office/drawing/2014/main" id="{6978A15E-6D4D-295A-0C96-F66C9951D1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83" y="4517439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10252892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cấu</a:t>
            </a:r>
            <a:r>
              <a:rPr lang="en-US" sz="4400" dirty="0"/>
              <a:t> </a:t>
            </a:r>
            <a:r>
              <a:rPr lang="en-US" sz="4400" dirty="0" err="1"/>
              <a:t>trúc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ở SGK/14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AA819-EE9F-DDD1-A6A2-6437A008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25" y="2552577"/>
            <a:ext cx="9784251" cy="32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tệp</a:t>
            </a:r>
            <a:r>
              <a:rPr lang="en-US" sz="4400" dirty="0"/>
              <a:t>,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A92E4-444D-521D-65B9-62AF302405DC}"/>
              </a:ext>
            </a:extLst>
          </p:cNvPr>
          <p:cNvSpPr txBox="1"/>
          <p:nvPr/>
        </p:nvSpPr>
        <p:spPr>
          <a:xfrm>
            <a:off x="1756228" y="1385888"/>
            <a:ext cx="9753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An,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tệp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Quốc</a:t>
            </a: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ca.mp3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7C17AB-94F2-D6A0-5AFB-BDE73440B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2358906"/>
            <a:ext cx="4846320" cy="34627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74A0264-B368-5F86-D13F-3815CFB281B4}"/>
              </a:ext>
            </a:extLst>
          </p:cNvPr>
          <p:cNvSpPr/>
          <p:nvPr/>
        </p:nvSpPr>
        <p:spPr>
          <a:xfrm>
            <a:off x="1574310" y="2711451"/>
            <a:ext cx="5481810" cy="93952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D:\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ca.mp3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C56F06-F12A-D000-D17F-9D0D19C3015F}"/>
              </a:ext>
            </a:extLst>
          </p:cNvPr>
          <p:cNvSpPr/>
          <p:nvPr/>
        </p:nvSpPr>
        <p:spPr>
          <a:xfrm>
            <a:off x="1574310" y="3747197"/>
            <a:ext cx="5481810" cy="9395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D:\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ca.mp3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E5CE303-48FF-54F9-9B58-C4687E7B5908}"/>
              </a:ext>
            </a:extLst>
          </p:cNvPr>
          <p:cNvSpPr/>
          <p:nvPr/>
        </p:nvSpPr>
        <p:spPr>
          <a:xfrm>
            <a:off x="1574310" y="4837005"/>
            <a:ext cx="5481810" cy="93952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D:\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ca.mp3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092659-6293-9AFE-6323-F151BFF9091F}"/>
              </a:ext>
            </a:extLst>
          </p:cNvPr>
          <p:cNvSpPr/>
          <p:nvPr/>
        </p:nvSpPr>
        <p:spPr>
          <a:xfrm>
            <a:off x="1574310" y="5821681"/>
            <a:ext cx="5481810" cy="93952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D:\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\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ca.mp3</a:t>
            </a:r>
          </a:p>
        </p:txBody>
      </p:sp>
      <p:pic>
        <p:nvPicPr>
          <p:cNvPr id="16" name="btnInknoeActivityCp2">
            <a:extLst>
              <a:ext uri="{FF2B5EF4-FFF2-40B4-BE49-F238E27FC236}">
                <a16:creationId xmlns:a16="http://schemas.microsoft.com/office/drawing/2014/main" id="{0D779C6E-0996-520A-8105-3D036A3AB9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642" y="600093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AC7B8B-276E-40F8-9FAA-ED7F3571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tệp</a:t>
            </a:r>
            <a:r>
              <a:rPr lang="en-US" sz="4400" dirty="0"/>
              <a:t>,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B87EA3-37DB-4003-A295-CEFF08D17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8" y="1490345"/>
            <a:ext cx="9597572" cy="4351338"/>
          </a:xfrm>
        </p:spPr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ở SGK/15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DEB64C-1EFC-02E3-3A58-E02CB4123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849" y="2026920"/>
            <a:ext cx="7796631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tệp</a:t>
            </a:r>
            <a:r>
              <a:rPr lang="en-US" sz="4400" dirty="0"/>
              <a:t>,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6840" y="1825625"/>
            <a:ext cx="10805159" cy="270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Em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thao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tệp</a:t>
            </a:r>
            <a:r>
              <a:rPr lang="en-US" sz="2800" dirty="0"/>
              <a:t>,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máy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tệp</a:t>
            </a:r>
            <a:r>
              <a:rPr lang="en-US" sz="2800" dirty="0"/>
              <a:t> (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danh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, </a:t>
            </a:r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choột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b="1" dirty="0"/>
              <a:t>Open file location (Open folder location)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khoá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ô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nhấn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Enter</a:t>
            </a:r>
            <a:r>
              <a:rPr lang="en-US" sz="2800" dirty="0"/>
              <a:t>.</a:t>
            </a:r>
          </a:p>
          <a:p>
            <a:pPr marL="514350" indent="-514350">
              <a:buAutoNum type="arabicPeriod"/>
            </a:pP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phạm</a:t>
            </a:r>
            <a:r>
              <a:rPr lang="en-US" sz="2800" dirty="0"/>
              <a:t> vi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 err="1"/>
              <a:t>Kích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phần</a:t>
            </a:r>
            <a:r>
              <a:rPr lang="en-US" sz="2800" dirty="0"/>
              <a:t> </a:t>
            </a:r>
            <a:r>
              <a:rPr lang="en-US" sz="2800" dirty="0" err="1"/>
              <a:t>mềm</a:t>
            </a:r>
            <a:r>
              <a:rPr lang="en-US" sz="2800" dirty="0"/>
              <a:t> File Explorer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756228" y="5280861"/>
            <a:ext cx="2190933" cy="81649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4-1-2-3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4350072" y="5244561"/>
            <a:ext cx="2062225" cy="85279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B.4-3-2-1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4055E-4AAF-4EC6-B1F3-8CB194193073}"/>
              </a:ext>
            </a:extLst>
          </p:cNvPr>
          <p:cNvSpPr/>
          <p:nvPr/>
        </p:nvSpPr>
        <p:spPr>
          <a:xfrm>
            <a:off x="6877366" y="5244561"/>
            <a:ext cx="2062225" cy="81649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3-1-2-4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8C9D21-C2CC-4835-880B-47B911192786}"/>
              </a:ext>
            </a:extLst>
          </p:cNvPr>
          <p:cNvSpPr/>
          <p:nvPr/>
        </p:nvSpPr>
        <p:spPr>
          <a:xfrm>
            <a:off x="9404660" y="5244561"/>
            <a:ext cx="2062225" cy="85279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2-4-3-1</a:t>
            </a:r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05255B05-F9DB-F368-A072-FF08313D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tnInknoeActivityCp2">
            <a:extLst>
              <a:ext uri="{FF2B5EF4-FFF2-40B4-BE49-F238E27FC236}">
                <a16:creationId xmlns:a16="http://schemas.microsoft.com/office/drawing/2014/main" id="{2664C546-EAF5-D343-0427-09D7474F46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417" y="6156340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tệp</a:t>
            </a:r>
            <a:r>
              <a:rPr lang="en-US" sz="4400" dirty="0"/>
              <a:t>,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86840" y="1825625"/>
            <a:ext cx="10805159" cy="2366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Ở </a:t>
            </a:r>
            <a:r>
              <a:rPr lang="en-US" sz="4400" dirty="0" err="1"/>
              <a:t>Hình</a:t>
            </a:r>
            <a:r>
              <a:rPr lang="en-US" sz="4400" dirty="0"/>
              <a:t> 3, </a:t>
            </a:r>
            <a:r>
              <a:rPr lang="en-US" sz="4400" dirty="0" err="1"/>
              <a:t>tại</a:t>
            </a:r>
            <a:r>
              <a:rPr lang="en-US" sz="4400" dirty="0"/>
              <a:t> </a:t>
            </a:r>
            <a:r>
              <a:rPr lang="en-US" sz="4400" dirty="0" err="1"/>
              <a:t>bước</a:t>
            </a:r>
            <a:r>
              <a:rPr lang="en-US" sz="4400" dirty="0"/>
              <a:t> 1 </a:t>
            </a:r>
            <a:r>
              <a:rPr lang="en-US" sz="4400" dirty="0" err="1"/>
              <a:t>thay</a:t>
            </a:r>
            <a:r>
              <a:rPr lang="en-US" sz="4400" dirty="0"/>
              <a:t> </a:t>
            </a:r>
            <a:r>
              <a:rPr lang="en-US" sz="4400" dirty="0" err="1"/>
              <a:t>vì</a:t>
            </a:r>
            <a:r>
              <a:rPr lang="en-US" sz="4400" dirty="0"/>
              <a:t> </a:t>
            </a:r>
            <a:r>
              <a:rPr lang="en-US" sz="4400" dirty="0" err="1"/>
              <a:t>chọn</a:t>
            </a:r>
            <a:r>
              <a:rPr lang="en-US" sz="4400" dirty="0"/>
              <a:t> ổ </a:t>
            </a:r>
            <a:r>
              <a:rPr lang="en-US" sz="4400" dirty="0" err="1"/>
              <a:t>đĩa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en-US" sz="4400" dirty="0"/>
              <a:t> ta </a:t>
            </a:r>
            <a:r>
              <a:rPr lang="en-US" sz="4400" dirty="0" err="1"/>
              <a:t>chọn</a:t>
            </a:r>
            <a:r>
              <a:rPr lang="en-US" sz="4400" dirty="0"/>
              <a:t> </a:t>
            </a:r>
            <a:r>
              <a:rPr lang="en-US" sz="4400" dirty="0" err="1">
                <a:solidFill>
                  <a:srgbClr val="FF0000"/>
                </a:solidFill>
              </a:rPr>
              <a:t>ThisPC</a:t>
            </a:r>
            <a:r>
              <a:rPr lang="en-US" sz="4400" dirty="0"/>
              <a:t> </a:t>
            </a:r>
            <a:r>
              <a:rPr lang="en-US" sz="4400" dirty="0" err="1"/>
              <a:t>thì</a:t>
            </a:r>
            <a:r>
              <a:rPr lang="en-US" sz="4400" dirty="0"/>
              <a:t> </a:t>
            </a:r>
            <a:r>
              <a:rPr lang="en-US" sz="4400" dirty="0" err="1"/>
              <a:t>phạm</a:t>
            </a:r>
            <a:r>
              <a:rPr lang="en-US" sz="4400" dirty="0"/>
              <a:t> vi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kiếm</a:t>
            </a:r>
            <a:r>
              <a:rPr lang="en-US" sz="4400" dirty="0"/>
              <a:t> </a:t>
            </a:r>
            <a:r>
              <a:rPr lang="en-US" sz="4400" dirty="0" err="1"/>
              <a:t>sẽ</a:t>
            </a:r>
            <a:r>
              <a:rPr lang="en-US" sz="4400" dirty="0"/>
              <a:t> </a:t>
            </a:r>
            <a:r>
              <a:rPr lang="en-US" sz="4400" dirty="0" err="1"/>
              <a:t>thay</a:t>
            </a:r>
            <a:r>
              <a:rPr lang="en-US" sz="4400" dirty="0"/>
              <a:t> </a:t>
            </a:r>
            <a:r>
              <a:rPr lang="en-US" sz="4400" dirty="0" err="1"/>
              <a:t>đổi</a:t>
            </a:r>
            <a:r>
              <a:rPr lang="en-US" sz="4400" dirty="0"/>
              <a:t> </a:t>
            </a:r>
            <a:r>
              <a:rPr lang="en-US" sz="4400" dirty="0" err="1"/>
              <a:t>như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nào</a:t>
            </a:r>
            <a:r>
              <a:rPr lang="en-US" sz="4400" dirty="0"/>
              <a:t>?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1031" name="Picture 11">
            <a:extLst>
              <a:ext uri="{FF2B5EF4-FFF2-40B4-BE49-F238E27FC236}">
                <a16:creationId xmlns:a16="http://schemas.microsoft.com/office/drawing/2014/main" id="{05255B05-F9DB-F368-A072-FF08313D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47650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tnInknoeActivityCp2">
            <a:extLst>
              <a:ext uri="{FF2B5EF4-FFF2-40B4-BE49-F238E27FC236}">
                <a16:creationId xmlns:a16="http://schemas.microsoft.com/office/drawing/2014/main" id="{7AA28BEF-F6D9-F382-0CC0-E3FAC014342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76" y="5405463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72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tệp</a:t>
            </a:r>
            <a:r>
              <a:rPr lang="en-US" sz="4400" dirty="0"/>
              <a:t>,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ở </a:t>
            </a:r>
            <a:r>
              <a:rPr lang="en-US" dirty="0" err="1"/>
              <a:t>Hình</a:t>
            </a:r>
            <a:r>
              <a:rPr lang="en-US" dirty="0"/>
              <a:t> 3?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A5AF11-04AF-718D-4E30-073F27D13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620" y="3152619"/>
            <a:ext cx="8103300" cy="32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tệp</a:t>
            </a:r>
            <a:r>
              <a:rPr lang="en-US" sz="4400" dirty="0"/>
              <a:t>,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2081" y="1825625"/>
            <a:ext cx="655073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bên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tệp</a:t>
            </a:r>
            <a:r>
              <a:rPr lang="en-US" sz="2800" dirty="0"/>
              <a:t> tin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An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khóa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ô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kiếm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sổ</a:t>
            </a:r>
            <a:r>
              <a:rPr lang="en-US" sz="2800" dirty="0"/>
              <a:t> File Explorer, </a:t>
            </a:r>
            <a:r>
              <a:rPr lang="en-US" sz="2800" dirty="0" err="1"/>
              <a:t>bạn</a:t>
            </a:r>
            <a:r>
              <a:rPr lang="en-US" sz="2800" dirty="0"/>
              <a:t> An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nhập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khóa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650960" y="3768468"/>
            <a:ext cx="4630504" cy="89258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1650960" y="4859733"/>
            <a:ext cx="4630504" cy="891067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4055E-4AAF-4EC6-B1F3-8CB194193073}"/>
              </a:ext>
            </a:extLst>
          </p:cNvPr>
          <p:cNvSpPr/>
          <p:nvPr/>
        </p:nvSpPr>
        <p:spPr>
          <a:xfrm>
            <a:off x="1650960" y="5921183"/>
            <a:ext cx="4630504" cy="781434"/>
          </a:xfrm>
          <a:prstGeom prst="round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4A9B06-519A-12DC-AC69-224212D78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59" y="1690688"/>
            <a:ext cx="4192941" cy="3883882"/>
          </a:xfrm>
          <a:prstGeom prst="rect">
            <a:avLst/>
          </a:prstGeom>
        </p:spPr>
      </p:pic>
      <p:pic>
        <p:nvPicPr>
          <p:cNvPr id="9" name="btnInknoeActivityCp2">
            <a:extLst>
              <a:ext uri="{FF2B5EF4-FFF2-40B4-BE49-F238E27FC236}">
                <a16:creationId xmlns:a16="http://schemas.microsoft.com/office/drawing/2014/main" id="{2BB5D88F-9ABD-2196-A724-ABEC044090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52" y="6072705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sz="4400" dirty="0" err="1"/>
              <a:t>Tìm</a:t>
            </a:r>
            <a:r>
              <a:rPr lang="en-US" sz="4400" dirty="0"/>
              <a:t> </a:t>
            </a:r>
            <a:r>
              <a:rPr lang="en-US" sz="4400" dirty="0" err="1"/>
              <a:t>tệp</a:t>
            </a:r>
            <a:r>
              <a:rPr lang="en-US" sz="4400" dirty="0"/>
              <a:t>,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trong</a:t>
            </a:r>
            <a:r>
              <a:rPr lang="en-US" sz="4400" dirty="0"/>
              <a:t> </a:t>
            </a:r>
            <a:r>
              <a:rPr lang="en-US" sz="4400" dirty="0" err="1"/>
              <a:t>máy</a:t>
            </a:r>
            <a:r>
              <a:rPr lang="en-US" sz="4400" dirty="0"/>
              <a:t> </a:t>
            </a:r>
            <a:r>
              <a:rPr lang="en-US" sz="4400" dirty="0" err="1"/>
              <a:t>tính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ở SGK/15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DBD47-76D6-DB7E-5258-98AEAFD9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28" y="2546822"/>
            <a:ext cx="10109331" cy="265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20D45A-CD1A-4A60-B252-CE729FB8E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/>
              <a:t>MỤC TIÊU BÀI HỌC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6B92E6-8BBF-4225-B3F8-838E65105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Tạo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thư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mục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với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cấu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trúc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hợp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lí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Sử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dụng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được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công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cụ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kiếm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máy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tính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để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tệp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thư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mục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707F2D-3BBB-4443-9D07-2304CC44E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545665"/>
            <a:ext cx="1040837" cy="9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436D-9CB2-3B15-C317-FEF3944C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8" y="1825625"/>
            <a:ext cx="4180338" cy="4351338"/>
          </a:xfrm>
        </p:spPr>
        <p:txBody>
          <a:bodyPr/>
          <a:lstStyle/>
          <a:p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An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ở </a:t>
            </a:r>
            <a:r>
              <a:rPr lang="en-US" dirty="0" err="1"/>
              <a:t>Hình</a:t>
            </a:r>
            <a:r>
              <a:rPr lang="en-US" dirty="0"/>
              <a:t> 2 </a:t>
            </a:r>
            <a:r>
              <a:rPr lang="en-US" dirty="0" err="1"/>
              <a:t>không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5583A3-B4E4-40F4-1B4B-867DCA236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5655" y="1972186"/>
            <a:ext cx="3419952" cy="40582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C6CFC1-A531-18E2-DBB4-A1B4ECA1D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435" y="1972185"/>
            <a:ext cx="2476846" cy="405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Luyện tập</a:t>
            </a:r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7946B13-D8E6-9130-EAEA-592B9508E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628" y="2184085"/>
            <a:ext cx="8561833" cy="368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7608-99E3-B38C-6DCC-6D5787BFE0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75000"/>
            </a:srgbClr>
          </a:solidFill>
        </p:spPr>
        <p:txBody>
          <a:bodyPr/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ABAD-18F2-5614-2492-082B5EEB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966" y="1797490"/>
            <a:ext cx="7176757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GB" sz="3200" dirty="0"/>
              <a:t>a) </a:t>
            </a:r>
            <a:r>
              <a:rPr lang="en-GB" sz="3200" dirty="0" err="1"/>
              <a:t>Tạo</a:t>
            </a:r>
            <a:r>
              <a:rPr lang="en-GB" sz="3200" dirty="0"/>
              <a:t> </a:t>
            </a:r>
            <a:r>
              <a:rPr lang="en-GB" sz="3200" dirty="0" err="1"/>
              <a:t>cây</a:t>
            </a:r>
            <a:r>
              <a:rPr lang="en-GB" sz="3200" dirty="0"/>
              <a:t> </a:t>
            </a:r>
            <a:r>
              <a:rPr lang="en-GB" sz="3200" dirty="0" err="1"/>
              <a:t>thư</a:t>
            </a:r>
            <a:r>
              <a:rPr lang="en-GB" sz="3200" dirty="0"/>
              <a:t> </a:t>
            </a:r>
            <a:r>
              <a:rPr lang="en-GB" sz="3200" dirty="0" err="1"/>
              <a:t>mục</a:t>
            </a:r>
            <a:r>
              <a:rPr lang="en-GB" sz="3200" dirty="0"/>
              <a:t> </a:t>
            </a:r>
            <a:r>
              <a:rPr lang="en-GB" sz="3200" dirty="0" err="1"/>
              <a:t>theo</a:t>
            </a:r>
            <a:r>
              <a:rPr lang="en-GB" sz="3200" dirty="0"/>
              <a:t> </a:t>
            </a:r>
            <a:r>
              <a:rPr lang="en-GB" sz="3200" dirty="0" err="1"/>
              <a:t>cấu</a:t>
            </a:r>
            <a:r>
              <a:rPr lang="en-GB" sz="3200" dirty="0"/>
              <a:t> </a:t>
            </a:r>
            <a:r>
              <a:rPr lang="en-GB" sz="3200" dirty="0" err="1"/>
              <a:t>trúc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đã</a:t>
            </a:r>
            <a:r>
              <a:rPr lang="en-GB" sz="3200" dirty="0"/>
              <a:t> </a:t>
            </a:r>
            <a:r>
              <a:rPr lang="en-GB" sz="3200" dirty="0" err="1"/>
              <a:t>đề</a:t>
            </a:r>
            <a:r>
              <a:rPr lang="en-GB" sz="3200" dirty="0"/>
              <a:t> </a:t>
            </a:r>
            <a:r>
              <a:rPr lang="en-GB" sz="3200" dirty="0" err="1"/>
              <a:t>xuất</a:t>
            </a:r>
            <a:r>
              <a:rPr lang="en-GB" sz="3200" dirty="0"/>
              <a:t> ở </a:t>
            </a:r>
            <a:r>
              <a:rPr lang="en-GB" sz="3200" dirty="0" err="1"/>
              <a:t>bài</a:t>
            </a:r>
            <a:r>
              <a:rPr lang="en-GB" sz="3200" dirty="0"/>
              <a:t> 1 </a:t>
            </a:r>
            <a:r>
              <a:rPr lang="en-GB" sz="3200" dirty="0" err="1"/>
              <a:t>trong</a:t>
            </a:r>
            <a:r>
              <a:rPr lang="en-GB" sz="3200" dirty="0"/>
              <a:t> </a:t>
            </a:r>
            <a:r>
              <a:rPr lang="en-GB" sz="3200" dirty="0" err="1"/>
              <a:t>mục</a:t>
            </a:r>
            <a:r>
              <a:rPr lang="en-GB" sz="3200" dirty="0"/>
              <a:t> 1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phần</a:t>
            </a:r>
            <a:r>
              <a:rPr lang="en-GB" sz="3200" dirty="0"/>
              <a:t> </a:t>
            </a:r>
            <a:r>
              <a:rPr lang="en-GB" sz="3200" dirty="0" err="1"/>
              <a:t>Khám</a:t>
            </a:r>
            <a:r>
              <a:rPr lang="en-GB" sz="3200" dirty="0"/>
              <a:t> </a:t>
            </a:r>
            <a:r>
              <a:rPr lang="en-GB" sz="3200" dirty="0" err="1"/>
              <a:t>phá</a:t>
            </a:r>
            <a:r>
              <a:rPr lang="en-GB" sz="3200" dirty="0"/>
              <a:t> ở ổ </a:t>
            </a:r>
            <a:r>
              <a:rPr lang="en-GB" sz="3200" dirty="0" err="1"/>
              <a:t>đĩa</a:t>
            </a:r>
            <a:r>
              <a:rPr lang="en-GB" sz="3200" dirty="0"/>
              <a:t> D</a:t>
            </a:r>
            <a:br>
              <a:rPr lang="en-GB" sz="3200" dirty="0"/>
            </a:br>
            <a:r>
              <a:rPr lang="en-GB" sz="3200" dirty="0"/>
              <a:t>b) Sao </a:t>
            </a:r>
            <a:r>
              <a:rPr lang="en-GB" sz="3200" dirty="0" err="1"/>
              <a:t>chép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tệp</a:t>
            </a:r>
            <a:r>
              <a:rPr lang="en-GB" sz="3200" dirty="0"/>
              <a:t> ( </a:t>
            </a:r>
            <a:r>
              <a:rPr lang="en-GB" sz="3200" dirty="0" err="1"/>
              <a:t>tương</a:t>
            </a:r>
            <a:r>
              <a:rPr lang="en-GB" sz="3200" dirty="0"/>
              <a:t> </a:t>
            </a:r>
            <a:r>
              <a:rPr lang="en-GB" sz="3200" dirty="0" err="1"/>
              <a:t>tự</a:t>
            </a:r>
            <a:r>
              <a:rPr lang="en-GB" sz="3200" dirty="0"/>
              <a:t> </a:t>
            </a:r>
            <a:r>
              <a:rPr lang="en-GB" sz="3200" dirty="0" err="1"/>
              <a:t>Hình</a:t>
            </a:r>
            <a:r>
              <a:rPr lang="en-GB" sz="3200" dirty="0"/>
              <a:t> 2) </a:t>
            </a:r>
            <a:r>
              <a:rPr lang="en-GB" sz="3200" dirty="0" err="1"/>
              <a:t>vào</a:t>
            </a:r>
            <a:r>
              <a:rPr lang="en-GB" sz="3200" dirty="0"/>
              <a:t> </a:t>
            </a:r>
            <a:r>
              <a:rPr lang="en-GB" sz="3200" dirty="0" err="1"/>
              <a:t>cây</a:t>
            </a:r>
            <a:r>
              <a:rPr lang="en-GB" sz="3200" dirty="0"/>
              <a:t> </a:t>
            </a:r>
            <a:r>
              <a:rPr lang="en-GB" sz="3200" dirty="0" err="1"/>
              <a:t>thư</a:t>
            </a:r>
            <a:r>
              <a:rPr lang="en-GB" sz="3200" dirty="0"/>
              <a:t> </a:t>
            </a:r>
            <a:r>
              <a:rPr lang="en-GB" sz="3200" dirty="0" err="1"/>
              <a:t>mục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đã</a:t>
            </a:r>
            <a:r>
              <a:rPr lang="en-GB" sz="3200" dirty="0"/>
              <a:t> </a:t>
            </a:r>
            <a:r>
              <a:rPr lang="en-GB" sz="3200" dirty="0" err="1"/>
              <a:t>tạo</a:t>
            </a:r>
            <a:r>
              <a:rPr lang="en-GB" sz="3200" dirty="0"/>
              <a:t>.</a:t>
            </a:r>
            <a:br>
              <a:rPr lang="en-GB" sz="3200" dirty="0"/>
            </a:br>
            <a:r>
              <a:rPr lang="en-GB" sz="3200" dirty="0"/>
              <a:t>c) </a:t>
            </a:r>
            <a:r>
              <a:rPr lang="en-GB" sz="3200" dirty="0" err="1"/>
              <a:t>Chỉnh</a:t>
            </a:r>
            <a:r>
              <a:rPr lang="en-GB" sz="3200" dirty="0"/>
              <a:t> </a:t>
            </a:r>
            <a:r>
              <a:rPr lang="en-GB" sz="3200" dirty="0" err="1"/>
              <a:t>sửa</a:t>
            </a:r>
            <a:r>
              <a:rPr lang="en-GB" sz="3200" dirty="0"/>
              <a:t>, </a:t>
            </a:r>
            <a:r>
              <a:rPr lang="en-GB" sz="3200" dirty="0" err="1"/>
              <a:t>sao</a:t>
            </a:r>
            <a:r>
              <a:rPr lang="en-GB" sz="3200" dirty="0"/>
              <a:t> </a:t>
            </a:r>
            <a:r>
              <a:rPr lang="en-GB" sz="3200" dirty="0" err="1"/>
              <a:t>chép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tệp</a:t>
            </a:r>
            <a:r>
              <a:rPr lang="en-GB" sz="3200" dirty="0"/>
              <a:t> ( </a:t>
            </a:r>
            <a:r>
              <a:rPr lang="en-GB" sz="3200" dirty="0" err="1"/>
              <a:t>như</a:t>
            </a:r>
            <a:r>
              <a:rPr lang="en-GB" sz="3200" dirty="0"/>
              <a:t> </a:t>
            </a:r>
            <a:r>
              <a:rPr lang="en-GB" sz="3200" dirty="0" err="1"/>
              <a:t>Hình</a:t>
            </a:r>
            <a:r>
              <a:rPr lang="en-GB" sz="3200" dirty="0"/>
              <a:t> 5) </a:t>
            </a:r>
            <a:r>
              <a:rPr lang="en-GB" sz="3200" dirty="0" err="1"/>
              <a:t>vào</a:t>
            </a:r>
            <a:r>
              <a:rPr lang="en-GB" sz="3200" dirty="0"/>
              <a:t> </a:t>
            </a:r>
            <a:r>
              <a:rPr lang="en-GB" sz="3200" dirty="0" err="1"/>
              <a:t>thư</a:t>
            </a:r>
            <a:r>
              <a:rPr lang="en-GB" sz="3200" dirty="0"/>
              <a:t> </a:t>
            </a:r>
            <a:r>
              <a:rPr lang="en-GB" sz="3200" dirty="0" err="1"/>
              <a:t>mục</a:t>
            </a:r>
            <a:r>
              <a:rPr lang="en-GB" sz="3200" dirty="0"/>
              <a:t> </a:t>
            </a:r>
            <a:r>
              <a:rPr lang="en-GB" sz="3200" dirty="0" err="1"/>
              <a:t>em</a:t>
            </a:r>
            <a:r>
              <a:rPr lang="en-GB" sz="3200" dirty="0"/>
              <a:t> </a:t>
            </a:r>
            <a:r>
              <a:rPr lang="en-GB" sz="3200" dirty="0" err="1"/>
              <a:t>đã</a:t>
            </a:r>
            <a:r>
              <a:rPr lang="en-GB" sz="3200" dirty="0"/>
              <a:t> </a:t>
            </a:r>
            <a:r>
              <a:rPr lang="en-GB" sz="3200" dirty="0" err="1"/>
              <a:t>tạo</a:t>
            </a:r>
            <a:r>
              <a:rPr lang="en-GB" sz="3200" dirty="0"/>
              <a:t> ở </a:t>
            </a:r>
            <a:r>
              <a:rPr lang="en-GB" sz="3200" dirty="0" err="1"/>
              <a:t>câu</a:t>
            </a:r>
            <a:r>
              <a:rPr lang="en-GB" sz="3200" dirty="0"/>
              <a:t> a.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0C13-FC8D-D570-188C-6E6B3DF53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181" y="1797490"/>
            <a:ext cx="3453277" cy="3453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65AC7-66F1-1203-7CDF-E53F01C4B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46" y="2194730"/>
            <a:ext cx="3340735" cy="443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7608-99E3-B38C-6DCC-6D5787BFE02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F0">
              <a:alpha val="75000"/>
            </a:srgbClr>
          </a:solidFill>
        </p:spPr>
        <p:txBody>
          <a:bodyPr/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BABAD-18F2-5614-2492-082B5EEB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GB" sz="3200" dirty="0" err="1"/>
              <a:t>Mở</a:t>
            </a:r>
            <a:r>
              <a:rPr lang="en-GB" sz="3200" dirty="0"/>
              <a:t> </a:t>
            </a:r>
            <a:r>
              <a:rPr lang="en-GB" sz="3200" dirty="0" err="1"/>
              <a:t>cửa</a:t>
            </a:r>
            <a:r>
              <a:rPr lang="en-GB" sz="3200" dirty="0"/>
              <a:t> </a:t>
            </a:r>
            <a:r>
              <a:rPr lang="en-GB" sz="3200" dirty="0" err="1"/>
              <a:t>sổ</a:t>
            </a:r>
            <a:r>
              <a:rPr lang="en-GB" sz="3200" dirty="0"/>
              <a:t> </a:t>
            </a:r>
            <a:r>
              <a:rPr lang="en-GB" sz="3200" dirty="0" err="1"/>
              <a:t>phần</a:t>
            </a:r>
            <a:r>
              <a:rPr lang="en-GB" sz="3200" dirty="0"/>
              <a:t> </a:t>
            </a:r>
            <a:r>
              <a:rPr lang="en-GB" sz="3200" dirty="0" err="1"/>
              <a:t>mềm</a:t>
            </a:r>
            <a:r>
              <a:rPr lang="en-GB" sz="3200" dirty="0"/>
              <a:t> File Explorer, </a:t>
            </a:r>
            <a:r>
              <a:rPr lang="en-GB" sz="3200" dirty="0" err="1"/>
              <a:t>sử</a:t>
            </a:r>
            <a:r>
              <a:rPr lang="en-GB" sz="3200" dirty="0"/>
              <a:t> </a:t>
            </a:r>
            <a:r>
              <a:rPr lang="en-GB" sz="3200" dirty="0" err="1"/>
              <a:t>dụng</a:t>
            </a:r>
            <a:r>
              <a:rPr lang="en-GB" sz="3200" dirty="0"/>
              <a:t> </a:t>
            </a:r>
            <a:r>
              <a:rPr lang="en-GB" sz="3200" dirty="0" err="1"/>
              <a:t>các</a:t>
            </a:r>
            <a:r>
              <a:rPr lang="en-GB" sz="3200" dirty="0"/>
              <a:t> </a:t>
            </a:r>
            <a:r>
              <a:rPr lang="en-GB" sz="3200" dirty="0" err="1"/>
              <a:t>từ</a:t>
            </a:r>
            <a:r>
              <a:rPr lang="en-GB" sz="3200" dirty="0"/>
              <a:t> </a:t>
            </a:r>
            <a:r>
              <a:rPr lang="en-GB" sz="3200" dirty="0" err="1"/>
              <a:t>khoá</a:t>
            </a:r>
            <a:r>
              <a:rPr lang="en-GB" sz="3200" dirty="0"/>
              <a:t> </a:t>
            </a: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để</a:t>
            </a:r>
            <a:r>
              <a:rPr lang="en-GB" sz="3200" dirty="0"/>
              <a:t> </a:t>
            </a:r>
            <a:r>
              <a:rPr lang="en-GB" sz="3200" dirty="0" err="1"/>
              <a:t>tìm</a:t>
            </a:r>
            <a:r>
              <a:rPr lang="en-GB" sz="3200" dirty="0"/>
              <a:t> </a:t>
            </a:r>
            <a:r>
              <a:rPr lang="en-GB" sz="3200" dirty="0" err="1"/>
              <a:t>kiếm</a:t>
            </a:r>
            <a:r>
              <a:rPr lang="en-GB" sz="3200" dirty="0"/>
              <a:t>, </a:t>
            </a:r>
            <a:r>
              <a:rPr lang="en-GB" sz="3200" dirty="0" err="1"/>
              <a:t>cho</a:t>
            </a:r>
            <a:r>
              <a:rPr lang="en-GB" sz="3200" dirty="0"/>
              <a:t> </a:t>
            </a:r>
            <a:r>
              <a:rPr lang="en-GB" sz="3200" dirty="0" err="1"/>
              <a:t>biết</a:t>
            </a:r>
            <a:r>
              <a:rPr lang="en-GB" sz="3200" dirty="0"/>
              <a:t> </a:t>
            </a:r>
            <a:r>
              <a:rPr lang="en-GB" sz="3200" dirty="0" err="1"/>
              <a:t>kết</a:t>
            </a:r>
            <a:r>
              <a:rPr lang="en-GB" sz="3200" dirty="0"/>
              <a:t> </a:t>
            </a:r>
            <a:r>
              <a:rPr lang="en-GB" sz="3200" dirty="0" err="1"/>
              <a:t>quả</a:t>
            </a:r>
            <a:r>
              <a:rPr lang="en-GB" sz="3200" dirty="0"/>
              <a:t>:</a:t>
            </a:r>
            <a:br>
              <a:rPr lang="en-GB" sz="3200" dirty="0"/>
            </a:br>
            <a:r>
              <a:rPr lang="en-GB" sz="3200" dirty="0"/>
              <a:t>a) </a:t>
            </a:r>
            <a:r>
              <a:rPr lang="en-GB" sz="3200" dirty="0" err="1"/>
              <a:t>Toán</a:t>
            </a:r>
            <a:br>
              <a:rPr lang="en-GB" sz="3200" dirty="0"/>
            </a:br>
            <a:r>
              <a:rPr lang="en-GB" sz="3200" dirty="0"/>
              <a:t>b) </a:t>
            </a:r>
            <a:r>
              <a:rPr lang="en-GB" sz="3200" dirty="0" err="1"/>
              <a:t>Truyện</a:t>
            </a:r>
            <a:r>
              <a:rPr lang="en-GB" sz="3200" dirty="0"/>
              <a:t> </a:t>
            </a:r>
            <a:r>
              <a:rPr lang="en-GB" sz="3200" dirty="0" err="1"/>
              <a:t>cổ</a:t>
            </a:r>
            <a:r>
              <a:rPr lang="en-GB" sz="3200" dirty="0"/>
              <a:t> </a:t>
            </a:r>
            <a:r>
              <a:rPr lang="en-GB" sz="3200" dirty="0" err="1"/>
              <a:t>tích</a:t>
            </a:r>
            <a:br>
              <a:rPr lang="en-GB" sz="3200" dirty="0"/>
            </a:br>
            <a:r>
              <a:rPr lang="en-GB" sz="3200" dirty="0"/>
              <a:t>c) </a:t>
            </a:r>
            <a:r>
              <a:rPr lang="en-GB" sz="3200" dirty="0" err="1"/>
              <a:t>Tấm</a:t>
            </a:r>
            <a:r>
              <a:rPr lang="en-GB" sz="3200" dirty="0"/>
              <a:t> </a:t>
            </a:r>
            <a:r>
              <a:rPr lang="en-GB" sz="3200" dirty="0" err="1"/>
              <a:t>cám</a:t>
            </a:r>
            <a:br>
              <a:rPr lang="en-GB" sz="3200" dirty="0"/>
            </a:br>
            <a:r>
              <a:rPr lang="en-GB" sz="3200" dirty="0"/>
              <a:t>d) </a:t>
            </a:r>
            <a:r>
              <a:rPr lang="en-GB" sz="3200" dirty="0" err="1"/>
              <a:t>Bài</a:t>
            </a:r>
            <a:r>
              <a:rPr lang="en-GB" sz="3200" dirty="0"/>
              <a:t> </a:t>
            </a:r>
            <a:r>
              <a:rPr lang="en-GB" sz="3200" dirty="0" err="1"/>
              <a:t>tập</a:t>
            </a:r>
            <a:r>
              <a:rPr lang="en-GB" sz="3200" dirty="0"/>
              <a:t> </a:t>
            </a:r>
            <a:r>
              <a:rPr lang="en-GB" sz="3200" dirty="0" err="1"/>
              <a:t>Tiếng</a:t>
            </a:r>
            <a:r>
              <a:rPr lang="en-GB" sz="3200" dirty="0"/>
              <a:t> </a:t>
            </a:r>
            <a:r>
              <a:rPr lang="en-GB" sz="3200" dirty="0" err="1"/>
              <a:t>Việt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Vận dụng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a)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b)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, </a:t>
            </a:r>
            <a:r>
              <a:rPr lang="en-US" dirty="0" err="1"/>
              <a:t>lấy</a:t>
            </a:r>
            <a:r>
              <a:rPr lang="en-US" dirty="0"/>
              <a:t> ý </a:t>
            </a:r>
            <a:r>
              <a:rPr lang="en-US" dirty="0" err="1"/>
              <a:t>kiến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ý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thiện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b) Sao </a:t>
            </a:r>
            <a:r>
              <a:rPr lang="en-US" dirty="0" err="1"/>
              <a:t>chép</a:t>
            </a:r>
            <a:r>
              <a:rPr lang="en-US" dirty="0"/>
              <a:t>,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trữ</a:t>
            </a:r>
            <a:r>
              <a:rPr lang="en-US" dirty="0"/>
              <a:t>,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,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TỰ ĐÁNH GIÁ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756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tệp</a:t>
            </a:r>
            <a:r>
              <a:rPr lang="en-US" dirty="0"/>
              <a:t>,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7" y="4915694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7094" y="491569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EBC7D3-9871-42B8-8C81-2434969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Khảo sát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0B6185-81AB-4B15-B14F-842AA86BB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Em hãy cho biết mức độ hài lòng sau bài học!</a:t>
            </a:r>
            <a:endParaRPr lang="vi-VN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FC22F-1A66-4BFB-B271-D2A9AB4E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5045" y="2809746"/>
            <a:ext cx="3108960" cy="3108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7ED572-8C1C-405A-BD5E-C59E45B97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809746"/>
            <a:ext cx="310896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5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5A239-163D-4149-8934-748175A806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Xin cảm </a:t>
            </a:r>
            <a:r>
              <a:rPr lang="vi-VN"/>
              <a:t>ơ</a:t>
            </a:r>
            <a:r>
              <a:rPr lang="en-US"/>
              <a:t>n các em đã lắng nghe!</a:t>
            </a:r>
          </a:p>
        </p:txBody>
      </p:sp>
    </p:spTree>
    <p:extLst>
      <p:ext uri="{BB962C8B-B14F-4D97-AF65-F5344CB8AC3E}">
        <p14:creationId xmlns:p14="http://schemas.microsoft.com/office/powerpoint/2010/main" val="36849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Khởi động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14FAA6-401F-500D-59AF-1A0857BF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>
            <a:normAutofit/>
          </a:bodyPr>
          <a:lstStyle/>
          <a:p>
            <a:r>
              <a:rPr lang="vi-VN" sz="2800" b="1" dirty="0"/>
              <a:t>Sắp xếp các </a:t>
            </a:r>
            <a:r>
              <a:rPr lang="en-US" sz="2800" b="1" dirty="0" err="1"/>
              <a:t>thao</a:t>
            </a:r>
            <a:r>
              <a:rPr lang="en-US" sz="2800" b="1" dirty="0"/>
              <a:t> </a:t>
            </a:r>
            <a:r>
              <a:rPr lang="en-US" sz="2800" b="1" dirty="0" err="1"/>
              <a:t>tác</a:t>
            </a:r>
            <a:r>
              <a:rPr lang="en-US" sz="2800" b="1" dirty="0"/>
              <a:t> </a:t>
            </a:r>
            <a:r>
              <a:rPr lang="en-US" sz="2800" b="1" dirty="0" err="1"/>
              <a:t>bên</a:t>
            </a:r>
            <a:r>
              <a:rPr lang="en-US" sz="2800" b="1" dirty="0"/>
              <a:t> </a:t>
            </a:r>
            <a:r>
              <a:rPr lang="en-US" sz="2800" b="1" dirty="0" err="1"/>
              <a:t>dưới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thực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tạo</a:t>
            </a:r>
            <a:r>
              <a:rPr lang="en-US" sz="2800" b="1" dirty="0"/>
              <a:t> </a:t>
            </a:r>
            <a:r>
              <a:rPr lang="en-US" sz="2800" b="1" dirty="0" err="1"/>
              <a:t>thư</a:t>
            </a:r>
            <a:r>
              <a:rPr lang="en-US" sz="2800" b="1" dirty="0"/>
              <a:t> </a:t>
            </a:r>
            <a:r>
              <a:rPr lang="en-US" sz="2800" b="1" dirty="0" err="1"/>
              <a:t>mục</a:t>
            </a:r>
            <a:r>
              <a:rPr lang="vi-VN" sz="2800" b="1" dirty="0"/>
              <a:t>.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/>
              <a:t>1.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gõ</a:t>
            </a:r>
            <a:r>
              <a:rPr lang="en-US" sz="2800" dirty="0"/>
              <a:t> </a:t>
            </a:r>
            <a:r>
              <a:rPr lang="en-US" sz="2800" dirty="0" err="1"/>
              <a:t>phím</a:t>
            </a:r>
            <a:r>
              <a:rPr lang="en-US" sz="2800" dirty="0"/>
              <a:t> Enter</a:t>
            </a:r>
            <a:r>
              <a:rPr lang="vi-VN" sz="2800" dirty="0"/>
              <a:t>.			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2.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Home.					</a:t>
            </a:r>
          </a:p>
          <a:p>
            <a:pPr marL="0" indent="0">
              <a:buNone/>
            </a:pPr>
            <a:r>
              <a:rPr lang="en-US" sz="2800" dirty="0"/>
              <a:t>3.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chứa</a:t>
            </a:r>
            <a:r>
              <a:rPr lang="en-US" sz="2800" dirty="0"/>
              <a:t> </a:t>
            </a:r>
            <a:r>
              <a:rPr lang="en-US" sz="2800" dirty="0" err="1"/>
              <a:t>thư</a:t>
            </a:r>
            <a:r>
              <a:rPr lang="en-US" sz="2800" dirty="0"/>
              <a:t> </a:t>
            </a:r>
            <a:r>
              <a:rPr lang="en-US" sz="2800" dirty="0" err="1"/>
              <a:t>mục</a:t>
            </a:r>
            <a:r>
              <a:rPr lang="en-US" sz="2800" dirty="0"/>
              <a:t> </a:t>
            </a:r>
            <a:r>
              <a:rPr lang="en-US" sz="2800" dirty="0" err="1"/>
              <a:t>sẽ</a:t>
            </a:r>
            <a:r>
              <a:rPr lang="en-US" sz="2800" dirty="0"/>
              <a:t> </a:t>
            </a:r>
            <a:r>
              <a:rPr lang="en-US" sz="2800" dirty="0" err="1"/>
              <a:t>tạo</a:t>
            </a:r>
            <a:r>
              <a:rPr lang="en-US" sz="2800" dirty="0"/>
              <a:t>.		</a:t>
            </a:r>
          </a:p>
          <a:p>
            <a:pPr marL="0" indent="0">
              <a:buNone/>
            </a:pPr>
            <a:r>
              <a:rPr lang="en-US" sz="2800" dirty="0"/>
              <a:t>4.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nút</a:t>
            </a:r>
            <a:r>
              <a:rPr lang="en-US" sz="2800" dirty="0"/>
              <a:t> </a:t>
            </a:r>
            <a:r>
              <a:rPr lang="en-US" sz="2800" dirty="0" err="1"/>
              <a:t>lệnh</a:t>
            </a:r>
            <a:r>
              <a:rPr lang="en-US" sz="2800" dirty="0"/>
              <a:t> New Folder.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38BE6D-6248-C03A-F6BD-7AC303508747}"/>
              </a:ext>
            </a:extLst>
          </p:cNvPr>
          <p:cNvSpPr/>
          <p:nvPr/>
        </p:nvSpPr>
        <p:spPr>
          <a:xfrm>
            <a:off x="4285099" y="5056954"/>
            <a:ext cx="2528870" cy="132556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2-1-3-4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8DA9B5-0624-B402-FF22-C63D5B70B752}"/>
              </a:ext>
            </a:extLst>
          </p:cNvPr>
          <p:cNvSpPr/>
          <p:nvPr/>
        </p:nvSpPr>
        <p:spPr>
          <a:xfrm>
            <a:off x="9930581" y="5024610"/>
            <a:ext cx="2261420" cy="135790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4-2-3-1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27687E-3250-99AF-06AE-EB14DA236430}"/>
              </a:ext>
            </a:extLst>
          </p:cNvPr>
          <p:cNvSpPr/>
          <p:nvPr/>
        </p:nvSpPr>
        <p:spPr>
          <a:xfrm>
            <a:off x="1462357" y="5056954"/>
            <a:ext cx="2729475" cy="1325564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3-2-4-1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F24C86-6D30-35DA-57C4-2BA37FA5FAE6}"/>
              </a:ext>
            </a:extLst>
          </p:cNvPr>
          <p:cNvSpPr/>
          <p:nvPr/>
        </p:nvSpPr>
        <p:spPr>
          <a:xfrm>
            <a:off x="7107840" y="5061461"/>
            <a:ext cx="2528870" cy="13255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1-3-2-4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btnInknoeActivityCp2">
            <a:extLst>
              <a:ext uri="{FF2B5EF4-FFF2-40B4-BE49-F238E27FC236}">
                <a16:creationId xmlns:a16="http://schemas.microsoft.com/office/drawing/2014/main" id="{313835D2-E752-F61E-7E64-C085223303E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623" y="2777480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Khởi động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14FAA6-401F-500D-59AF-1A0857BF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An,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, ổ </a:t>
            </a:r>
            <a:r>
              <a:rPr lang="en-US" dirty="0" err="1"/>
              <a:t>đĩa</a:t>
            </a:r>
            <a:r>
              <a:rPr lang="en-US" dirty="0"/>
              <a:t> D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38BE6D-6248-C03A-F6BD-7AC303508747}"/>
              </a:ext>
            </a:extLst>
          </p:cNvPr>
          <p:cNvSpPr/>
          <p:nvPr/>
        </p:nvSpPr>
        <p:spPr>
          <a:xfrm>
            <a:off x="4765647" y="3327890"/>
            <a:ext cx="3065194" cy="13255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8DA9B5-0624-B402-FF22-C63D5B70B752}"/>
              </a:ext>
            </a:extLst>
          </p:cNvPr>
          <p:cNvSpPr/>
          <p:nvPr/>
        </p:nvSpPr>
        <p:spPr>
          <a:xfrm>
            <a:off x="8016880" y="3245678"/>
            <a:ext cx="3687762" cy="142054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27687E-3250-99AF-06AE-EB14DA236430}"/>
              </a:ext>
            </a:extLst>
          </p:cNvPr>
          <p:cNvSpPr/>
          <p:nvPr/>
        </p:nvSpPr>
        <p:spPr>
          <a:xfrm>
            <a:off x="4758852" y="4891358"/>
            <a:ext cx="3168015" cy="142054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F24C86-6D30-35DA-57C4-2BA37FA5FAE6}"/>
              </a:ext>
            </a:extLst>
          </p:cNvPr>
          <p:cNvSpPr/>
          <p:nvPr/>
        </p:nvSpPr>
        <p:spPr>
          <a:xfrm>
            <a:off x="8016880" y="4891358"/>
            <a:ext cx="3687761" cy="1420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A5FDCB-618C-8CAF-B472-570F6E0690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5" y="3541108"/>
            <a:ext cx="3687762" cy="2516903"/>
          </a:xfrm>
          <a:prstGeom prst="rect">
            <a:avLst/>
          </a:prstGeom>
        </p:spPr>
      </p:pic>
      <p:pic>
        <p:nvPicPr>
          <p:cNvPr id="16" name="btnInknoeActivityCp2">
            <a:extLst>
              <a:ext uri="{FF2B5EF4-FFF2-40B4-BE49-F238E27FC236}">
                <a16:creationId xmlns:a16="http://schemas.microsoft.com/office/drawing/2014/main" id="{7636E1F2-12F7-6375-33A9-7EDC6A3A9F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3" y="6176969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Khởi động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714FAA6-401F-500D-59AF-1A0857BF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228" y="1825625"/>
            <a:ext cx="9597572" cy="4351338"/>
          </a:xfrm>
        </p:spPr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An,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, </a:t>
            </a:r>
            <a:r>
              <a:rPr lang="en-US" dirty="0" err="1"/>
              <a:t>tệp</a:t>
            </a:r>
            <a:r>
              <a:rPr lang="en-US" dirty="0"/>
              <a:t> tin </a:t>
            </a:r>
            <a:r>
              <a:rPr lang="en-US" b="1" dirty="0" err="1"/>
              <a:t>Quốc</a:t>
            </a:r>
            <a:r>
              <a:rPr lang="en-US" b="1" dirty="0"/>
              <a:t> ca.mp3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38BE6D-6248-C03A-F6BD-7AC303508747}"/>
              </a:ext>
            </a:extLst>
          </p:cNvPr>
          <p:cNvSpPr/>
          <p:nvPr/>
        </p:nvSpPr>
        <p:spPr>
          <a:xfrm>
            <a:off x="4765647" y="3327890"/>
            <a:ext cx="3065194" cy="132556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8DA9B5-0624-B402-FF22-C63D5B70B752}"/>
              </a:ext>
            </a:extLst>
          </p:cNvPr>
          <p:cNvSpPr/>
          <p:nvPr/>
        </p:nvSpPr>
        <p:spPr>
          <a:xfrm>
            <a:off x="8016880" y="3245678"/>
            <a:ext cx="3687762" cy="142054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227687E-3250-99AF-06AE-EB14DA236430}"/>
              </a:ext>
            </a:extLst>
          </p:cNvPr>
          <p:cNvSpPr/>
          <p:nvPr/>
        </p:nvSpPr>
        <p:spPr>
          <a:xfrm>
            <a:off x="4758852" y="4891358"/>
            <a:ext cx="3168015" cy="142054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FF24C86-6D30-35DA-57C4-2BA37FA5FAE6}"/>
              </a:ext>
            </a:extLst>
          </p:cNvPr>
          <p:cNvSpPr/>
          <p:nvPr/>
        </p:nvSpPr>
        <p:spPr>
          <a:xfrm>
            <a:off x="8016880" y="4891358"/>
            <a:ext cx="3687761" cy="14205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1F723D-C710-42F0-731F-2F9C330A3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1" y="3245678"/>
            <a:ext cx="3629160" cy="2628180"/>
          </a:xfrm>
          <a:prstGeom prst="rect">
            <a:avLst/>
          </a:prstGeom>
        </p:spPr>
      </p:pic>
      <p:pic>
        <p:nvPicPr>
          <p:cNvPr id="16" name="btnInknoeActivityCp2">
            <a:extLst>
              <a:ext uri="{FF2B5EF4-FFF2-40B4-BE49-F238E27FC236}">
                <a16:creationId xmlns:a16="http://schemas.microsoft.com/office/drawing/2014/main" id="{59163DBC-F424-5732-A881-8C873EFD4FB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3" y="6176969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Khám phá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5"/>
            <a:ext cx="92728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Tạo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cấu</a:t>
            </a:r>
            <a:r>
              <a:rPr lang="en-US" sz="3600" dirty="0"/>
              <a:t> </a:t>
            </a:r>
            <a:r>
              <a:rPr lang="en-US" sz="3600" dirty="0" err="1"/>
              <a:t>trúc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tệp</a:t>
            </a:r>
            <a:r>
              <a:rPr lang="en-US" sz="3600" dirty="0"/>
              <a:t>,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043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10239460" cy="1325563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cấu</a:t>
            </a:r>
            <a:r>
              <a:rPr lang="en-US" sz="4400" dirty="0"/>
              <a:t> </a:t>
            </a:r>
            <a:r>
              <a:rPr lang="en-US" sz="4400" dirty="0" err="1"/>
              <a:t>trúc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690688"/>
            <a:ext cx="9597572" cy="4351338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"/>
            </a:pP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thông</a:t>
            </a:r>
            <a:r>
              <a:rPr lang="en-US" sz="3600" dirty="0"/>
              <a:t> tin ở SGK/14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475E8-F255-A5FF-CBFA-354FB212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29" y="2388516"/>
            <a:ext cx="8383170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10301453" cy="1325563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cấu</a:t>
            </a:r>
            <a:r>
              <a:rPr lang="en-US" sz="4400" dirty="0"/>
              <a:t> </a:t>
            </a:r>
            <a:r>
              <a:rPr lang="en-US" sz="4400" dirty="0" err="1"/>
              <a:t>trúc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Em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cấu</a:t>
            </a:r>
            <a:r>
              <a:rPr lang="en-US" dirty="0"/>
              <a:t> </a:t>
            </a:r>
            <a:r>
              <a:rPr lang="en-US" dirty="0" err="1"/>
              <a:t>trúc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? (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65F6377-5AB4-4E79-9A56-C1FBBAB573F0}"/>
              </a:ext>
            </a:extLst>
          </p:cNvPr>
          <p:cNvSpPr/>
          <p:nvPr/>
        </p:nvSpPr>
        <p:spPr>
          <a:xfrm>
            <a:off x="1741950" y="2870591"/>
            <a:ext cx="4572000" cy="12599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F1C14E-EB9D-4444-A137-DC81BFC88E6F}"/>
              </a:ext>
            </a:extLst>
          </p:cNvPr>
          <p:cNvSpPr/>
          <p:nvPr/>
        </p:nvSpPr>
        <p:spPr>
          <a:xfrm>
            <a:off x="6781799" y="2700997"/>
            <a:ext cx="4572000" cy="130411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F4055E-4AAF-4EC6-B1F3-8CB194193073}"/>
              </a:ext>
            </a:extLst>
          </p:cNvPr>
          <p:cNvSpPr/>
          <p:nvPr/>
        </p:nvSpPr>
        <p:spPr>
          <a:xfrm>
            <a:off x="1756223" y="4336025"/>
            <a:ext cx="4572003" cy="125992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Trong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8C9D21-C2CC-4835-880B-47B911192786}"/>
              </a:ext>
            </a:extLst>
          </p:cNvPr>
          <p:cNvSpPr/>
          <p:nvPr/>
        </p:nvSpPr>
        <p:spPr>
          <a:xfrm>
            <a:off x="6781799" y="4337824"/>
            <a:ext cx="4805598" cy="152333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btnInknoeActivityCp2">
            <a:extLst>
              <a:ext uri="{FF2B5EF4-FFF2-40B4-BE49-F238E27FC236}">
                <a16:creationId xmlns:a16="http://schemas.microsoft.com/office/drawing/2014/main" id="{10FD5CFF-771A-5C26-D48E-E79D169913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2" y="5861158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228" y="365125"/>
            <a:ext cx="10408004" cy="1325563"/>
          </a:xfrm>
        </p:spPr>
        <p:txBody>
          <a:bodyPr/>
          <a:lstStyle/>
          <a:p>
            <a:r>
              <a:rPr lang="en-US" dirty="0"/>
              <a:t>1. </a:t>
            </a:r>
            <a:r>
              <a:rPr lang="en-US" sz="4400" dirty="0" err="1"/>
              <a:t>Tạo</a:t>
            </a:r>
            <a:r>
              <a:rPr lang="en-US" sz="4400" dirty="0"/>
              <a:t> </a:t>
            </a:r>
            <a:r>
              <a:rPr lang="en-US" sz="4400" dirty="0" err="1"/>
              <a:t>cây</a:t>
            </a:r>
            <a:r>
              <a:rPr lang="en-US" sz="4400" dirty="0"/>
              <a:t> </a:t>
            </a:r>
            <a:r>
              <a:rPr lang="en-US" sz="4400" dirty="0" err="1"/>
              <a:t>thư</a:t>
            </a:r>
            <a:r>
              <a:rPr lang="en-US" sz="4400" dirty="0"/>
              <a:t> </a:t>
            </a:r>
            <a:r>
              <a:rPr lang="en-US" sz="4400" dirty="0" err="1"/>
              <a:t>mục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cấu</a:t>
            </a:r>
            <a:r>
              <a:rPr lang="en-US" sz="4400" dirty="0"/>
              <a:t> </a:t>
            </a:r>
            <a:r>
              <a:rPr lang="en-US" sz="4400" dirty="0" err="1"/>
              <a:t>trúc</a:t>
            </a:r>
            <a:r>
              <a:rPr lang="en-US" sz="4400" dirty="0"/>
              <a:t> </a:t>
            </a:r>
            <a:r>
              <a:rPr lang="en-US" sz="4400" dirty="0" err="1"/>
              <a:t>hợp</a:t>
            </a:r>
            <a:r>
              <a:rPr lang="en-US" sz="4400" dirty="0"/>
              <a:t> </a:t>
            </a:r>
            <a:r>
              <a:rPr lang="en-US" sz="4400" dirty="0" err="1"/>
              <a:t>lí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6228" y="1825625"/>
            <a:ext cx="55742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1/ </a:t>
            </a:r>
            <a:r>
              <a:rPr lang="en-US" sz="3600" dirty="0" err="1"/>
              <a:t>Thảo</a:t>
            </a:r>
            <a:r>
              <a:rPr lang="en-US" sz="3600" dirty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cặp</a:t>
            </a:r>
            <a:r>
              <a:rPr lang="en-US" sz="3600" dirty="0"/>
              <a:t> </a:t>
            </a:r>
            <a:r>
              <a:rPr lang="en-US" sz="3600" dirty="0" err="1"/>
              <a:t>đôi</a:t>
            </a:r>
            <a:r>
              <a:rPr lang="en-US" sz="3600" dirty="0"/>
              <a:t>:</a:t>
            </a:r>
          </a:p>
          <a:p>
            <a:pPr marL="0" indent="0">
              <a:buNone/>
            </a:pP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đề</a:t>
            </a:r>
            <a:r>
              <a:rPr lang="en-US" sz="3600" dirty="0"/>
              <a:t> </a:t>
            </a:r>
            <a:r>
              <a:rPr lang="en-US" sz="3600" dirty="0" err="1"/>
              <a:t>xuất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thư</a:t>
            </a:r>
            <a:r>
              <a:rPr lang="en-US" sz="3600" dirty="0"/>
              <a:t> </a:t>
            </a:r>
            <a:r>
              <a:rPr lang="en-US" sz="3600" dirty="0" err="1"/>
              <a:t>mục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cấu</a:t>
            </a:r>
            <a:r>
              <a:rPr lang="en-US" sz="3600" dirty="0"/>
              <a:t> </a:t>
            </a:r>
            <a:r>
              <a:rPr lang="en-US" sz="3600" dirty="0" err="1"/>
              <a:t>trúc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quản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r>
              <a:rPr lang="en-US" sz="3600" dirty="0"/>
              <a:t>, </a:t>
            </a:r>
            <a:r>
              <a:rPr lang="en-US" sz="3600" dirty="0" err="1"/>
              <a:t>lưu</a:t>
            </a:r>
            <a:r>
              <a:rPr lang="en-US" sz="3600" dirty="0"/>
              <a:t> </a:t>
            </a:r>
            <a:r>
              <a:rPr lang="en-US" sz="3600" dirty="0" err="1"/>
              <a:t>trữ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tệp</a:t>
            </a:r>
            <a:r>
              <a:rPr lang="en-US" sz="3600" dirty="0"/>
              <a:t> </a:t>
            </a:r>
            <a:r>
              <a:rPr lang="en-US" sz="3600" dirty="0" err="1"/>
              <a:t>như</a:t>
            </a:r>
            <a:r>
              <a:rPr lang="en-US" sz="3600" dirty="0"/>
              <a:t> ở </a:t>
            </a:r>
            <a:r>
              <a:rPr lang="en-US" sz="3600" dirty="0" err="1"/>
              <a:t>Hình</a:t>
            </a:r>
            <a:r>
              <a:rPr lang="en-US" sz="3600" dirty="0"/>
              <a:t> 2. </a:t>
            </a:r>
          </a:p>
          <a:p>
            <a:pPr marL="0" indent="0">
              <a:buNone/>
            </a:pPr>
            <a:r>
              <a:rPr lang="en-US" sz="3600" dirty="0"/>
              <a:t>( Em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sơ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cây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giấy</a:t>
            </a:r>
            <a:r>
              <a:rPr lang="en-US" sz="3600" dirty="0"/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BC024C-EE81-A23B-0035-5CEF1D3D7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029" y="1825625"/>
            <a:ext cx="3716851" cy="50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40824120048547SGYO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A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40824120059222BPCH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40824120105718KVRV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A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40824120121164HRAG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true,&quot;mcCorrectAnswers&quot;:{&quot;$type&quot;:&quot;System.Collections.Generic.List`1[[System.String, mscorlib]], mscorlib&quot;,&quot;$values&quot;:[&quot;A&quot;,&quot;B&quot;,&quot;D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B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hortAnswers&quot;,&quot;ActivityType&quot;:1,&quot;Width&quot;:0.0,&quot;Height&quot;:0.0,&quot;Graphics&quot;:null,&quot;ActivityBase&quot;:{&quot;$type&quot;:&quot;ClassPoint2.Core.DTO.Activities.ShortAnswerActivity, ClassPoint2.Core&quot;,&quot;isMultipleSubmissionsAllowed&quot;:false,&quot;isNamesHidden&quot;:false,&quot;gradingInstructions&quot;:null,&quot;activityId&quot;:null,&quot;activityType&quot;:&quot;Short Answer&quot;,&quot;countdown&quot;:0,&quot;StartWithSlide&quot;:true,&quot;CanMinimize&quot;:true,&quot;CanCountDown&quot;:false},&quot;IsLocked&quot;:false,&quot;IsMappedFromCp1&quot;:false,&quot;IsQuizMode&quot;:fals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&quot;C&quot;]},&quot;isQuizMode&quot;:false,&quot;correctPoints&quot;:null,&quot;correctSpeedBonus&quot;:null,&quot;HasCorrectAnswers&quot;:true,&quot;activityId&quot;:null,&quot;activityType&quot;:&quot;Multiple Choice&quot;,&quot;countdown&quot;:0,&quot;StartWithSlide&quot;:true,&quot;CanMinimize&quot;:tru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1269</Words>
  <Application>Microsoft Office PowerPoint</Application>
  <PresentationFormat>Widescreen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TIN HỌC 5 CHỦ ĐỀ C. TỔ CHỨC LƯU TRỮ, TÌM KIẾM VÀ TRAO ĐỔI THÔNG TIN BÀI 4. TỔ CHỨC, LƯU TRỮ  VÀ TÌM TỆP, THƯ MỤC TRONG MÁY TÍNH</vt:lpstr>
      <vt:lpstr>MỤC TIÊU BÀI HỌC</vt:lpstr>
      <vt:lpstr>Khởi động</vt:lpstr>
      <vt:lpstr>Khởi động</vt:lpstr>
      <vt:lpstr>Khởi động</vt:lpstr>
      <vt:lpstr>Khám phá</vt:lpstr>
      <vt:lpstr>1. Tạo cây thư mục có cấu trúc hợp lí</vt:lpstr>
      <vt:lpstr>1. Tạo cây thư mục có cấu trúc hợp lí</vt:lpstr>
      <vt:lpstr>1. Tạo cây thư mục có cấu trúc hợp lí</vt:lpstr>
      <vt:lpstr>1. Tạo cây thư mục có cấu trúc hợp lí</vt:lpstr>
      <vt:lpstr>1. Tạo cây thư mục có cấu trúc hợp lí</vt:lpstr>
      <vt:lpstr>1. Tạo cây thư mục có cấu trúc hợp lí</vt:lpstr>
      <vt:lpstr>2. Tìm tệp, thư mục trong máy tính</vt:lpstr>
      <vt:lpstr>2. Tìm tệp, thư mục trong máy tính</vt:lpstr>
      <vt:lpstr>2. Tìm tệp, thư mục trong máy tính</vt:lpstr>
      <vt:lpstr>2. Tìm tệp, thư mục trong máy tính</vt:lpstr>
      <vt:lpstr>2. Tìm tệp, thư mục trong máy tính</vt:lpstr>
      <vt:lpstr>2. Tìm tệp, thư mục trong máy tính</vt:lpstr>
      <vt:lpstr>2. Tìm tệp, thư mục trong máy tính</vt:lpstr>
      <vt:lpstr>Luyện tập</vt:lpstr>
      <vt:lpstr>Luyện tập</vt:lpstr>
      <vt:lpstr>Thực hành</vt:lpstr>
      <vt:lpstr>Thực hành</vt:lpstr>
      <vt:lpstr>Vận dụng</vt:lpstr>
      <vt:lpstr>TỰ ĐÁNH GIÁ</vt:lpstr>
      <vt:lpstr>Khảo sát</vt:lpstr>
      <vt:lpstr>Xin cảm ơn các em đã lắng nghe!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Quyên Đinh Văn</dc:creator>
  <cp:lastModifiedBy>Administrator</cp:lastModifiedBy>
  <cp:revision>25</cp:revision>
  <dcterms:created xsi:type="dcterms:W3CDTF">2023-06-22T14:33:34Z</dcterms:created>
  <dcterms:modified xsi:type="dcterms:W3CDTF">2024-12-25T08:29:23Z</dcterms:modified>
</cp:coreProperties>
</file>