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90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5143500" type="screen16x9"/>
  <p:notesSz cx="6858000" cy="9144000"/>
  <p:embeddedFontLst>
    <p:embeddedFont>
      <p:font typeface="Fredoka" panose="020B0604020202020204" charset="-79"/>
      <p:regular r:id="rId36"/>
      <p:bold r:id="rId37"/>
    </p:embeddedFont>
    <p:embeddedFont>
      <p:font typeface="Karla Medium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2304" y="1026"/>
      </p:cViewPr>
      <p:guideLst>
        <p:guide orient="horz" pos="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2233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4" name="Google Shape;6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Nhà thờ đá.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Cổng trời Ô Quy Hồ.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Chợ tình.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Đỉnh Fansipan.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2" name="Google Shape;6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8" name="Google Shape;6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quả bóng để mở câu hỏi, bấm vào hình trái tim phía dưới góc phải để chuyển sang phần Vận dụng.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hình ngôi sao để trở lại slide chọn câu.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hình ngôi sao để trở lại slide chọn câu.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7" name="Google Shape;86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7" name="Google Shape;4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17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34091" y="329238"/>
            <a:ext cx="8475816" cy="4485025"/>
            <a:chOff x="334091" y="329238"/>
            <a:chExt cx="8475816" cy="448502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4091" y="3521088"/>
              <a:ext cx="8475816" cy="1293175"/>
              <a:chOff x="908176" y="3090407"/>
              <a:chExt cx="7241812" cy="11049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908176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61330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34319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7164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00233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3013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5858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95214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68203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41048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334091" y="329238"/>
              <a:ext cx="8475816" cy="1293175"/>
              <a:chOff x="908176" y="3090407"/>
              <a:chExt cx="7241812" cy="110490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908176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61330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4319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7164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800233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3013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25858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952141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68203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410488" y="3090407"/>
                <a:ext cx="739500" cy="1104900"/>
              </a:xfrm>
              <a:prstGeom prst="parallelogram">
                <a:avLst>
                  <a:gd name="adj" fmla="val 51335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2;p2"/>
          <p:cNvSpPr/>
          <p:nvPr/>
        </p:nvSpPr>
        <p:spPr>
          <a:xfrm>
            <a:off x="334107" y="2077904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8663957" y="2843304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 txBox="1">
            <a:spLocks noGrp="1"/>
          </p:cNvSpPr>
          <p:nvPr>
            <p:ph type="title" hasCustomPrompt="1"/>
          </p:nvPr>
        </p:nvSpPr>
        <p:spPr>
          <a:xfrm>
            <a:off x="2521875" y="1119500"/>
            <a:ext cx="4914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521975" y="3099775"/>
            <a:ext cx="49146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2286445" y="1360275"/>
            <a:ext cx="5391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2"/>
          <p:cNvSpPr/>
          <p:nvPr/>
        </p:nvSpPr>
        <p:spPr>
          <a:xfrm rot="5400000" flipH="1">
            <a:off x="89807" y="-89917"/>
            <a:ext cx="3322753" cy="3502482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/>
          <p:nvPr/>
        </p:nvSpPr>
        <p:spPr>
          <a:xfrm rot="-5400000" flipH="1">
            <a:off x="5731382" y="1730883"/>
            <a:ext cx="3322753" cy="3502482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8510250" y="8976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4671725" y="155271"/>
            <a:ext cx="185827" cy="207947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293913" y="3415491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/>
          <p:nvPr/>
        </p:nvSpPr>
        <p:spPr>
          <a:xfrm rot="5400000">
            <a:off x="82468" y="2010686"/>
            <a:ext cx="3050249" cy="3215271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1245100" y="3570282"/>
            <a:ext cx="2948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2"/>
          </p:nvPr>
        </p:nvSpPr>
        <p:spPr>
          <a:xfrm>
            <a:off x="4924400" y="3570282"/>
            <a:ext cx="2933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3"/>
          </p:nvPr>
        </p:nvSpPr>
        <p:spPr>
          <a:xfrm>
            <a:off x="1246600" y="3252400"/>
            <a:ext cx="2945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916900" y="3252400"/>
            <a:ext cx="2948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0" name="Google Shape;190;p13"/>
          <p:cNvGrpSpPr/>
          <p:nvPr/>
        </p:nvGrpSpPr>
        <p:grpSpPr>
          <a:xfrm>
            <a:off x="7146070" y="326"/>
            <a:ext cx="1993342" cy="1891079"/>
            <a:chOff x="7146069" y="326"/>
            <a:chExt cx="1993342" cy="1891079"/>
          </a:xfrm>
        </p:grpSpPr>
        <p:sp>
          <p:nvSpPr>
            <p:cNvPr id="191" name="Google Shape;191;p13"/>
            <p:cNvSpPr/>
            <p:nvPr/>
          </p:nvSpPr>
          <p:spPr>
            <a:xfrm rot="-5400000">
              <a:off x="7197201" y="-50805"/>
              <a:ext cx="1891079" cy="1993342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3"/>
            <p:cNvSpPr/>
            <p:nvPr/>
          </p:nvSpPr>
          <p:spPr>
            <a:xfrm rot="-5400000">
              <a:off x="7197201" y="-50805"/>
              <a:ext cx="1891079" cy="1993342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13"/>
          <p:cNvSpPr/>
          <p:nvPr/>
        </p:nvSpPr>
        <p:spPr>
          <a:xfrm>
            <a:off x="333113" y="3350091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8500338" y="44081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4"/>
          <p:cNvGrpSpPr/>
          <p:nvPr/>
        </p:nvGrpSpPr>
        <p:grpSpPr>
          <a:xfrm>
            <a:off x="4707900" y="539325"/>
            <a:ext cx="4436131" cy="4604444"/>
            <a:chOff x="4707900" y="539325"/>
            <a:chExt cx="4436131" cy="4604444"/>
          </a:xfrm>
        </p:grpSpPr>
        <p:sp>
          <p:nvSpPr>
            <p:cNvPr id="197" name="Google Shape;197;p14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4"/>
          <p:cNvSpPr/>
          <p:nvPr/>
        </p:nvSpPr>
        <p:spPr>
          <a:xfrm>
            <a:off x="187950" y="208355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3909050" y="47079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8607275" y="31106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4788425" y="1573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/>
          <p:nvPr/>
        </p:nvSpPr>
        <p:spPr>
          <a:xfrm rot="10800000" flipH="1">
            <a:off x="6318670" y="-2"/>
            <a:ext cx="2825405" cy="2977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flipH="1">
            <a:off x="-5" y="2165598"/>
            <a:ext cx="2825405" cy="2977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70735" y="4436526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4"/>
          <p:cNvGrpSpPr/>
          <p:nvPr/>
        </p:nvGrpSpPr>
        <p:grpSpPr>
          <a:xfrm>
            <a:off x="-93650" y="4686460"/>
            <a:ext cx="9331728" cy="492579"/>
            <a:chOff x="-38" y="4570722"/>
            <a:chExt cx="9331728" cy="572700"/>
          </a:xfrm>
        </p:grpSpPr>
        <p:sp>
          <p:nvSpPr>
            <p:cNvPr id="43" name="Google Shape;43;p4"/>
            <p:cNvSpPr/>
            <p:nvPr/>
          </p:nvSpPr>
          <p:spPr>
            <a:xfrm>
              <a:off x="-3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280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74565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11850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49135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864197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2237044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609891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298273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355585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3728432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10127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47412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84697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21982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592667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965514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6338361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671120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7084055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456902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82974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820259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57544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94829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236050" y="3782102"/>
            <a:ext cx="245625" cy="27485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4"/>
          <p:cNvGrpSpPr/>
          <p:nvPr/>
        </p:nvGrpSpPr>
        <p:grpSpPr>
          <a:xfrm>
            <a:off x="-550855" y="2219442"/>
            <a:ext cx="1206193" cy="1177624"/>
            <a:chOff x="2180273" y="-464800"/>
            <a:chExt cx="1256975" cy="1227203"/>
          </a:xfrm>
        </p:grpSpPr>
        <p:sp>
          <p:nvSpPr>
            <p:cNvPr id="70" name="Google Shape;70;p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66274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8538145" y="3876829"/>
            <a:ext cx="1206193" cy="1177624"/>
            <a:chOff x="2180273" y="-464800"/>
            <a:chExt cx="1256975" cy="1227203"/>
          </a:xfrm>
        </p:grpSpPr>
        <p:sp>
          <p:nvSpPr>
            <p:cNvPr id="73" name="Google Shape;73;p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66274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4"/>
          <p:cNvSpPr/>
          <p:nvPr/>
        </p:nvSpPr>
        <p:spPr>
          <a:xfrm>
            <a:off x="538825" y="1257602"/>
            <a:ext cx="245625" cy="27485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p4"/>
          <p:cNvGrpSpPr/>
          <p:nvPr/>
        </p:nvGrpSpPr>
        <p:grpSpPr>
          <a:xfrm>
            <a:off x="7888231" y="135703"/>
            <a:ext cx="951297" cy="492614"/>
            <a:chOff x="6691874" y="4179266"/>
            <a:chExt cx="1300652" cy="673522"/>
          </a:xfrm>
        </p:grpSpPr>
        <p:sp>
          <p:nvSpPr>
            <p:cNvPr id="77" name="Google Shape;77;p4"/>
            <p:cNvSpPr/>
            <p:nvPr/>
          </p:nvSpPr>
          <p:spPr>
            <a:xfrm rot="-1917045" flipH="1">
              <a:off x="74786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-1917045" flipH="1">
              <a:off x="72500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rot="-1917045" flipH="1">
              <a:off x="701508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rot="-1917045" flipH="1">
              <a:off x="680553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00000" algn="bl" rotWithShape="0">
                <a:schemeClr val="lt1">
                  <a:alpha val="2941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5"/>
          <p:cNvGrpSpPr/>
          <p:nvPr/>
        </p:nvGrpSpPr>
        <p:grpSpPr>
          <a:xfrm>
            <a:off x="4707900" y="539325"/>
            <a:ext cx="4436131" cy="4604444"/>
            <a:chOff x="4707900" y="539325"/>
            <a:chExt cx="4436131" cy="4604444"/>
          </a:xfrm>
        </p:grpSpPr>
        <p:sp>
          <p:nvSpPr>
            <p:cNvPr id="83" name="Google Shape;83;p5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85;p5"/>
          <p:cNvSpPr txBox="1">
            <a:spLocks noGrp="1"/>
          </p:cNvSpPr>
          <p:nvPr>
            <p:ph type="ctrTitle"/>
          </p:nvPr>
        </p:nvSpPr>
        <p:spPr>
          <a:xfrm>
            <a:off x="846925" y="1448375"/>
            <a:ext cx="7453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1"/>
          </p:nvPr>
        </p:nvSpPr>
        <p:spPr>
          <a:xfrm>
            <a:off x="2442375" y="3510482"/>
            <a:ext cx="43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187950" y="208355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5"/>
          <p:cNvSpPr/>
          <p:nvPr/>
        </p:nvSpPr>
        <p:spPr>
          <a:xfrm>
            <a:off x="3909050" y="47079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8607275" y="31106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4788425" y="1573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title" idx="2"/>
          </p:nvPr>
        </p:nvSpPr>
        <p:spPr>
          <a:xfrm>
            <a:off x="921239" y="1938315"/>
            <a:ext cx="8700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ubTitle" idx="1"/>
          </p:nvPr>
        </p:nvSpPr>
        <p:spPr>
          <a:xfrm>
            <a:off x="1881707" y="2100854"/>
            <a:ext cx="256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title" idx="3"/>
          </p:nvPr>
        </p:nvSpPr>
        <p:spPr>
          <a:xfrm>
            <a:off x="4753750" y="1938315"/>
            <a:ext cx="8700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title" idx="4"/>
          </p:nvPr>
        </p:nvSpPr>
        <p:spPr>
          <a:xfrm>
            <a:off x="921239" y="3466940"/>
            <a:ext cx="8700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6"/>
          <p:cNvSpPr txBox="1">
            <a:spLocks noGrp="1"/>
          </p:cNvSpPr>
          <p:nvPr>
            <p:ph type="title" idx="5"/>
          </p:nvPr>
        </p:nvSpPr>
        <p:spPr>
          <a:xfrm>
            <a:off x="4753750" y="3466940"/>
            <a:ext cx="8700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subTitle" idx="6"/>
          </p:nvPr>
        </p:nvSpPr>
        <p:spPr>
          <a:xfrm>
            <a:off x="5714200" y="2100849"/>
            <a:ext cx="254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subTitle" idx="7"/>
          </p:nvPr>
        </p:nvSpPr>
        <p:spPr>
          <a:xfrm>
            <a:off x="1881707" y="3611225"/>
            <a:ext cx="255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8"/>
          </p:nvPr>
        </p:nvSpPr>
        <p:spPr>
          <a:xfrm>
            <a:off x="5714200" y="3611225"/>
            <a:ext cx="254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 idx="9"/>
          </p:nvPr>
        </p:nvSpPr>
        <p:spPr>
          <a:xfrm>
            <a:off x="1884493" y="1708600"/>
            <a:ext cx="2557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 idx="13"/>
          </p:nvPr>
        </p:nvSpPr>
        <p:spPr>
          <a:xfrm>
            <a:off x="5714207" y="1708600"/>
            <a:ext cx="2557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title" idx="14"/>
          </p:nvPr>
        </p:nvSpPr>
        <p:spPr>
          <a:xfrm>
            <a:off x="1884491" y="3217500"/>
            <a:ext cx="2554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title" idx="15"/>
          </p:nvPr>
        </p:nvSpPr>
        <p:spPr>
          <a:xfrm>
            <a:off x="5714207" y="3217500"/>
            <a:ext cx="2557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>
            <a:off x="-349737" y="4357734"/>
            <a:ext cx="1270988" cy="793909"/>
            <a:chOff x="-349737" y="4357734"/>
            <a:chExt cx="1270988" cy="793909"/>
          </a:xfrm>
        </p:grpSpPr>
        <p:sp>
          <p:nvSpPr>
            <p:cNvPr id="106" name="Google Shape;106;p6"/>
            <p:cNvSpPr/>
            <p:nvPr/>
          </p:nvSpPr>
          <p:spPr>
            <a:xfrm rot="10800000" flipH="1">
              <a:off x="-308999" y="4357734"/>
              <a:ext cx="1230250" cy="793909"/>
            </a:xfrm>
            <a:custGeom>
              <a:avLst/>
              <a:gdLst/>
              <a:ahLst/>
              <a:cxnLst/>
              <a:rect l="l" t="t" r="r" b="b"/>
              <a:pathLst>
                <a:path w="45447" h="29328" extrusionOk="0">
                  <a:moveTo>
                    <a:pt x="8752" y="0"/>
                  </a:moveTo>
                  <a:cubicBezTo>
                    <a:pt x="8323" y="536"/>
                    <a:pt x="7918" y="1084"/>
                    <a:pt x="7525" y="1631"/>
                  </a:cubicBezTo>
                  <a:cubicBezTo>
                    <a:pt x="5430" y="4525"/>
                    <a:pt x="3310" y="7465"/>
                    <a:pt x="1941" y="10763"/>
                  </a:cubicBezTo>
                  <a:cubicBezTo>
                    <a:pt x="572" y="14061"/>
                    <a:pt x="0" y="17824"/>
                    <a:pt x="1072" y="21241"/>
                  </a:cubicBezTo>
                  <a:cubicBezTo>
                    <a:pt x="2155" y="24634"/>
                    <a:pt x="4894" y="27468"/>
                    <a:pt x="8263" y="28635"/>
                  </a:cubicBezTo>
                  <a:cubicBezTo>
                    <a:pt x="9664" y="29121"/>
                    <a:pt x="11124" y="29327"/>
                    <a:pt x="12598" y="29327"/>
                  </a:cubicBezTo>
                  <a:cubicBezTo>
                    <a:pt x="14732" y="29327"/>
                    <a:pt x="16894" y="28895"/>
                    <a:pt x="18943" y="28254"/>
                  </a:cubicBezTo>
                  <a:cubicBezTo>
                    <a:pt x="25027" y="26349"/>
                    <a:pt x="30528" y="22634"/>
                    <a:pt x="34564" y="17693"/>
                  </a:cubicBezTo>
                  <a:cubicBezTo>
                    <a:pt x="37624" y="13942"/>
                    <a:pt x="39803" y="9585"/>
                    <a:pt x="42160" y="5382"/>
                  </a:cubicBezTo>
                  <a:cubicBezTo>
                    <a:pt x="43196" y="3548"/>
                    <a:pt x="44256" y="1727"/>
                    <a:pt x="45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6"/>
            <p:cNvSpPr/>
            <p:nvPr/>
          </p:nvSpPr>
          <p:spPr>
            <a:xfrm rot="10800000" flipH="1">
              <a:off x="-349737" y="4410300"/>
              <a:ext cx="1136175" cy="733200"/>
            </a:xfrm>
            <a:custGeom>
              <a:avLst/>
              <a:gdLst/>
              <a:ahLst/>
              <a:cxnLst/>
              <a:rect l="l" t="t" r="r" b="b"/>
              <a:pathLst>
                <a:path w="45447" h="29328" extrusionOk="0">
                  <a:moveTo>
                    <a:pt x="8752" y="0"/>
                  </a:moveTo>
                  <a:cubicBezTo>
                    <a:pt x="8323" y="536"/>
                    <a:pt x="7918" y="1084"/>
                    <a:pt x="7525" y="1631"/>
                  </a:cubicBezTo>
                  <a:cubicBezTo>
                    <a:pt x="5430" y="4525"/>
                    <a:pt x="3310" y="7465"/>
                    <a:pt x="1941" y="10763"/>
                  </a:cubicBezTo>
                  <a:cubicBezTo>
                    <a:pt x="572" y="14061"/>
                    <a:pt x="0" y="17824"/>
                    <a:pt x="1072" y="21241"/>
                  </a:cubicBezTo>
                  <a:cubicBezTo>
                    <a:pt x="2155" y="24634"/>
                    <a:pt x="4894" y="27468"/>
                    <a:pt x="8263" y="28635"/>
                  </a:cubicBezTo>
                  <a:cubicBezTo>
                    <a:pt x="9664" y="29121"/>
                    <a:pt x="11124" y="29327"/>
                    <a:pt x="12598" y="29327"/>
                  </a:cubicBezTo>
                  <a:cubicBezTo>
                    <a:pt x="14732" y="29327"/>
                    <a:pt x="16894" y="28895"/>
                    <a:pt x="18943" y="28254"/>
                  </a:cubicBezTo>
                  <a:cubicBezTo>
                    <a:pt x="25027" y="26349"/>
                    <a:pt x="30528" y="22634"/>
                    <a:pt x="34564" y="17693"/>
                  </a:cubicBezTo>
                  <a:cubicBezTo>
                    <a:pt x="37624" y="13942"/>
                    <a:pt x="39803" y="9585"/>
                    <a:pt x="42160" y="5382"/>
                  </a:cubicBezTo>
                  <a:cubicBezTo>
                    <a:pt x="43196" y="3548"/>
                    <a:pt x="44256" y="1727"/>
                    <a:pt x="45447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6"/>
          <p:cNvGrpSpPr/>
          <p:nvPr/>
        </p:nvGrpSpPr>
        <p:grpSpPr>
          <a:xfrm rot="-5400000">
            <a:off x="6417983" y="-50208"/>
            <a:ext cx="2670850" cy="2772117"/>
            <a:chOff x="4653747" y="483110"/>
            <a:chExt cx="4490333" cy="4660586"/>
          </a:xfrm>
        </p:grpSpPr>
        <p:sp>
          <p:nvSpPr>
            <p:cNvPr id="109" name="Google Shape;109;p6"/>
            <p:cNvSpPr/>
            <p:nvPr/>
          </p:nvSpPr>
          <p:spPr>
            <a:xfrm>
              <a:off x="4653747" y="483110"/>
              <a:ext cx="4490333" cy="4660586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6"/>
          <p:cNvGrpSpPr/>
          <p:nvPr/>
        </p:nvGrpSpPr>
        <p:grpSpPr>
          <a:xfrm>
            <a:off x="-601877" y="2660425"/>
            <a:ext cx="1256975" cy="1227203"/>
            <a:chOff x="2180273" y="-464800"/>
            <a:chExt cx="1256975" cy="1227203"/>
          </a:xfrm>
        </p:grpSpPr>
        <p:sp>
          <p:nvSpPr>
            <p:cNvPr id="112" name="Google Shape;112;p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6"/>
          <p:cNvSpPr/>
          <p:nvPr/>
        </p:nvSpPr>
        <p:spPr>
          <a:xfrm>
            <a:off x="363038" y="12270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3941713" y="447371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7"/>
          <p:cNvGrpSpPr/>
          <p:nvPr/>
        </p:nvGrpSpPr>
        <p:grpSpPr>
          <a:xfrm>
            <a:off x="0" y="2261496"/>
            <a:ext cx="3916572" cy="2889942"/>
            <a:chOff x="0" y="2261496"/>
            <a:chExt cx="3916572" cy="2889942"/>
          </a:xfrm>
        </p:grpSpPr>
        <p:sp>
          <p:nvSpPr>
            <p:cNvPr id="118" name="Google Shape;118;p7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2"/>
                </a:gs>
              </a:gsLst>
              <a:lin ang="2698631" scaled="0"/>
            </a:gradFill>
            <a:ln w="2286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7"/>
          <p:cNvSpPr txBox="1">
            <a:spLocks noGrp="1"/>
          </p:cNvSpPr>
          <p:nvPr>
            <p:ph type="ctrTitle"/>
          </p:nvPr>
        </p:nvSpPr>
        <p:spPr>
          <a:xfrm>
            <a:off x="2185100" y="1371150"/>
            <a:ext cx="6001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2995225" y="4128300"/>
            <a:ext cx="438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title" idx="2"/>
          </p:nvPr>
        </p:nvSpPr>
        <p:spPr>
          <a:xfrm>
            <a:off x="873600" y="897575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-131328" y="1098083"/>
            <a:ext cx="282148" cy="315759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5_1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 rot="5400000">
            <a:off x="855654" y="3246186"/>
            <a:ext cx="1041608" cy="2752935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 rot="-5400000">
            <a:off x="6446116" y="-1216769"/>
            <a:ext cx="1481202" cy="3914585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>
            <a:spLocks noGrp="1"/>
          </p:cNvSpPr>
          <p:nvPr>
            <p:ph type="subTitle" idx="1"/>
          </p:nvPr>
        </p:nvSpPr>
        <p:spPr>
          <a:xfrm>
            <a:off x="3086233" y="1862557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3087966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8"/>
          <p:cNvSpPr txBox="1">
            <a:spLocks noGrp="1"/>
          </p:cNvSpPr>
          <p:nvPr>
            <p:ph type="subTitle" idx="2"/>
          </p:nvPr>
        </p:nvSpPr>
        <p:spPr>
          <a:xfrm>
            <a:off x="3086225" y="35361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title" idx="3"/>
          </p:nvPr>
        </p:nvSpPr>
        <p:spPr>
          <a:xfrm>
            <a:off x="3086225" y="3142066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subTitle" idx="4"/>
          </p:nvPr>
        </p:nvSpPr>
        <p:spPr>
          <a:xfrm>
            <a:off x="4962250" y="18625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title" idx="5"/>
          </p:nvPr>
        </p:nvSpPr>
        <p:spPr>
          <a:xfrm>
            <a:off x="4963991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8"/>
          <p:cNvSpPr txBox="1">
            <a:spLocks noGrp="1"/>
          </p:cNvSpPr>
          <p:nvPr>
            <p:ph type="subTitle" idx="6"/>
          </p:nvPr>
        </p:nvSpPr>
        <p:spPr>
          <a:xfrm>
            <a:off x="4962250" y="3536150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title" idx="7"/>
          </p:nvPr>
        </p:nvSpPr>
        <p:spPr>
          <a:xfrm>
            <a:off x="4962243" y="3142073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8"/>
          <p:cNvSpPr txBox="1">
            <a:spLocks noGrp="1"/>
          </p:cNvSpPr>
          <p:nvPr>
            <p:ph type="title" idx="8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9"/>
          </p:nvPr>
        </p:nvSpPr>
        <p:spPr>
          <a:xfrm>
            <a:off x="6838272" y="18625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title" idx="13"/>
          </p:nvPr>
        </p:nvSpPr>
        <p:spPr>
          <a:xfrm>
            <a:off x="6840009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8"/>
          <p:cNvSpPr txBox="1">
            <a:spLocks noGrp="1"/>
          </p:cNvSpPr>
          <p:nvPr>
            <p:ph type="subTitle" idx="14"/>
          </p:nvPr>
        </p:nvSpPr>
        <p:spPr>
          <a:xfrm>
            <a:off x="6838258" y="3536150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title" idx="15"/>
          </p:nvPr>
        </p:nvSpPr>
        <p:spPr>
          <a:xfrm>
            <a:off x="6838260" y="3142073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flipH="1">
            <a:off x="-284615" y="4350283"/>
            <a:ext cx="1105132" cy="1078957"/>
            <a:chOff x="2180273" y="-464800"/>
            <a:chExt cx="1256975" cy="1227203"/>
          </a:xfrm>
        </p:grpSpPr>
        <p:sp>
          <p:nvSpPr>
            <p:cNvPr id="141" name="Google Shape;141;p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8"/>
          <p:cNvSpPr/>
          <p:nvPr/>
        </p:nvSpPr>
        <p:spPr>
          <a:xfrm>
            <a:off x="195424" y="1542502"/>
            <a:ext cx="232899" cy="26062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8"/>
          <p:cNvGrpSpPr/>
          <p:nvPr/>
        </p:nvGrpSpPr>
        <p:grpSpPr>
          <a:xfrm flipH="1">
            <a:off x="8287885" y="-12817"/>
            <a:ext cx="1105132" cy="1078957"/>
            <a:chOff x="2180273" y="-464800"/>
            <a:chExt cx="1256975" cy="1227203"/>
          </a:xfrm>
        </p:grpSpPr>
        <p:sp>
          <p:nvSpPr>
            <p:cNvPr id="145" name="Google Shape;145;p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8"/>
          <p:cNvSpPr/>
          <p:nvPr/>
        </p:nvSpPr>
        <p:spPr>
          <a:xfrm>
            <a:off x="8714249" y="3844440"/>
            <a:ext cx="232899" cy="26062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/>
          <p:nvPr/>
        </p:nvSpPr>
        <p:spPr>
          <a:xfrm>
            <a:off x="1044138" y="194956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9"/>
          <p:cNvGrpSpPr/>
          <p:nvPr/>
        </p:nvGrpSpPr>
        <p:grpSpPr>
          <a:xfrm flipH="1">
            <a:off x="75" y="123495"/>
            <a:ext cx="4836713" cy="5020226"/>
            <a:chOff x="4707900" y="539325"/>
            <a:chExt cx="4436131" cy="4604444"/>
          </a:xfrm>
        </p:grpSpPr>
        <p:sp>
          <p:nvSpPr>
            <p:cNvPr id="151" name="Google Shape;151;p9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9"/>
          <p:cNvSpPr/>
          <p:nvPr/>
        </p:nvSpPr>
        <p:spPr>
          <a:xfrm>
            <a:off x="8696395" y="3029527"/>
            <a:ext cx="207350" cy="23205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9"/>
          <p:cNvGrpSpPr/>
          <p:nvPr/>
        </p:nvGrpSpPr>
        <p:grpSpPr>
          <a:xfrm>
            <a:off x="716650" y="637800"/>
            <a:ext cx="7714350" cy="3867900"/>
            <a:chOff x="716650" y="637800"/>
            <a:chExt cx="7714350" cy="3867900"/>
          </a:xfrm>
        </p:grpSpPr>
        <p:grpSp>
          <p:nvGrpSpPr>
            <p:cNvPr id="155" name="Google Shape;155;p9"/>
            <p:cNvGrpSpPr/>
            <p:nvPr/>
          </p:nvGrpSpPr>
          <p:grpSpPr>
            <a:xfrm>
              <a:off x="716650" y="637800"/>
              <a:ext cx="7714350" cy="3867900"/>
              <a:chOff x="716650" y="637800"/>
              <a:chExt cx="7714350" cy="3867900"/>
            </a:xfrm>
          </p:grpSpPr>
          <p:sp>
            <p:nvSpPr>
              <p:cNvPr id="156" name="Google Shape;156;p9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" name="Google Shape;158;p9"/>
            <p:cNvGrpSpPr/>
            <p:nvPr/>
          </p:nvGrpSpPr>
          <p:grpSpPr>
            <a:xfrm>
              <a:off x="7478003" y="729844"/>
              <a:ext cx="784907" cy="155297"/>
              <a:chOff x="7189925" y="928775"/>
              <a:chExt cx="699000" cy="138300"/>
            </a:xfrm>
          </p:grpSpPr>
          <p:sp>
            <p:nvSpPr>
              <p:cNvPr id="159" name="Google Shape;159;p9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1737825" y="1612713"/>
            <a:ext cx="567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1737825" y="2433238"/>
            <a:ext cx="5672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9pPr>
          </a:lstStyle>
          <a:p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7597138" y="448186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0"/>
          <p:cNvSpPr/>
          <p:nvPr/>
        </p:nvSpPr>
        <p:spPr>
          <a:xfrm rot="-5400000">
            <a:off x="7696103" y="-653001"/>
            <a:ext cx="794896" cy="2100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" name="Google Shape;168;p10"/>
          <p:cNvGrpSpPr/>
          <p:nvPr/>
        </p:nvGrpSpPr>
        <p:grpSpPr>
          <a:xfrm>
            <a:off x="110182" y="-49483"/>
            <a:ext cx="1206193" cy="1177624"/>
            <a:chOff x="2180273" y="-464800"/>
            <a:chExt cx="1256975" cy="1227203"/>
          </a:xfrm>
        </p:grpSpPr>
        <p:sp>
          <p:nvSpPr>
            <p:cNvPr id="169" name="Google Shape;169;p1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10"/>
          <p:cNvGrpSpPr/>
          <p:nvPr/>
        </p:nvGrpSpPr>
        <p:grpSpPr>
          <a:xfrm flipH="1">
            <a:off x="7990632" y="4225504"/>
            <a:ext cx="1206193" cy="1177624"/>
            <a:chOff x="2180273" y="-464800"/>
            <a:chExt cx="1256975" cy="1227203"/>
          </a:xfrm>
        </p:grpSpPr>
        <p:sp>
          <p:nvSpPr>
            <p:cNvPr id="172" name="Google Shape;172;p1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0"/>
          <p:cNvSpPr/>
          <p:nvPr/>
        </p:nvSpPr>
        <p:spPr>
          <a:xfrm rot="5400000">
            <a:off x="652978" y="3695649"/>
            <a:ext cx="794896" cy="2100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31.png"/><Relationship Id="rId3" Type="http://schemas.openxmlformats.org/officeDocument/2006/relationships/slide" Target="slide24.xml"/><Relationship Id="rId7" Type="http://schemas.openxmlformats.org/officeDocument/2006/relationships/slide" Target="slide26.xml"/><Relationship Id="rId12" Type="http://schemas.openxmlformats.org/officeDocument/2006/relationships/slide" Target="slide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5.xml"/><Relationship Id="rId11" Type="http://schemas.openxmlformats.org/officeDocument/2006/relationships/image" Target="../media/image30.gif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5"/>
          <p:cNvGrpSpPr/>
          <p:nvPr/>
        </p:nvGrpSpPr>
        <p:grpSpPr>
          <a:xfrm>
            <a:off x="1341786" y="798957"/>
            <a:ext cx="6460427" cy="3387296"/>
            <a:chOff x="2746075" y="637800"/>
            <a:chExt cx="5685032" cy="3426600"/>
          </a:xfrm>
        </p:grpSpPr>
        <p:grpSp>
          <p:nvGrpSpPr>
            <p:cNvPr id="208" name="Google Shape;208;p15"/>
            <p:cNvGrpSpPr/>
            <p:nvPr/>
          </p:nvGrpSpPr>
          <p:grpSpPr>
            <a:xfrm>
              <a:off x="2746075" y="637800"/>
              <a:ext cx="5685032" cy="3426600"/>
              <a:chOff x="2746075" y="637800"/>
              <a:chExt cx="5685032" cy="3426600"/>
            </a:xfrm>
          </p:grpSpPr>
          <p:sp>
            <p:nvSpPr>
              <p:cNvPr id="209" name="Google Shape;209;p15"/>
              <p:cNvSpPr/>
              <p:nvPr/>
            </p:nvSpPr>
            <p:spPr>
              <a:xfrm>
                <a:off x="2746075" y="963600"/>
                <a:ext cx="5684700" cy="3100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2746407" y="637800"/>
                <a:ext cx="5684700" cy="330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" name="Google Shape;211;p15"/>
            <p:cNvGrpSpPr/>
            <p:nvPr/>
          </p:nvGrpSpPr>
          <p:grpSpPr>
            <a:xfrm>
              <a:off x="7478003" y="729844"/>
              <a:ext cx="784907" cy="155297"/>
              <a:chOff x="7189925" y="928775"/>
              <a:chExt cx="699000" cy="138300"/>
            </a:xfrm>
          </p:grpSpPr>
          <p:sp>
            <p:nvSpPr>
              <p:cNvPr id="212" name="Google Shape;212;p15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5" name="Google Shape;215;p15"/>
          <p:cNvGrpSpPr/>
          <p:nvPr/>
        </p:nvGrpSpPr>
        <p:grpSpPr>
          <a:xfrm flipH="1">
            <a:off x="6454132" y="3474008"/>
            <a:ext cx="1206193" cy="1177624"/>
            <a:chOff x="2180273" y="-464800"/>
            <a:chExt cx="1256975" cy="1227203"/>
          </a:xfrm>
        </p:grpSpPr>
        <p:sp>
          <p:nvSpPr>
            <p:cNvPr id="216" name="Google Shape;216;p15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5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5"/>
          <p:cNvGrpSpPr/>
          <p:nvPr/>
        </p:nvGrpSpPr>
        <p:grpSpPr>
          <a:xfrm flipH="1">
            <a:off x="617664" y="1092881"/>
            <a:ext cx="1206193" cy="1177624"/>
            <a:chOff x="2180273" y="-464800"/>
            <a:chExt cx="1256975" cy="1227203"/>
          </a:xfrm>
        </p:grpSpPr>
        <p:sp>
          <p:nvSpPr>
            <p:cNvPr id="219" name="Google Shape;219;p15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5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15"/>
          <p:cNvSpPr/>
          <p:nvPr/>
        </p:nvSpPr>
        <p:spPr>
          <a:xfrm>
            <a:off x="6677107" y="4440429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5"/>
          <p:cNvSpPr/>
          <p:nvPr/>
        </p:nvSpPr>
        <p:spPr>
          <a:xfrm>
            <a:off x="1677607" y="279629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5"/>
          <p:cNvSpPr/>
          <p:nvPr/>
        </p:nvSpPr>
        <p:spPr>
          <a:xfrm rot="1917594">
            <a:off x="1971805" y="3799126"/>
            <a:ext cx="520851" cy="708153"/>
          </a:xfrm>
          <a:prstGeom prst="upArrow">
            <a:avLst>
              <a:gd name="adj1" fmla="val 25005"/>
              <a:gd name="adj2" fmla="val 10000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000000" algn="bl" rotWithShape="0">
              <a:schemeClr val="lt1">
                <a:alpha val="23529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108641" y="1075973"/>
            <a:ext cx="9144000" cy="169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 BUỔI HỌC NÀY!</a:t>
            </a:r>
            <a:endParaRPr sz="3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24"/>
          <p:cNvGrpSpPr/>
          <p:nvPr/>
        </p:nvGrpSpPr>
        <p:grpSpPr>
          <a:xfrm flipH="1">
            <a:off x="1761220" y="274192"/>
            <a:ext cx="1206193" cy="1177624"/>
            <a:chOff x="2180273" y="-464800"/>
            <a:chExt cx="1256975" cy="1227203"/>
          </a:xfrm>
        </p:grpSpPr>
        <p:sp>
          <p:nvSpPr>
            <p:cNvPr id="461" name="Google Shape;461;p2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24"/>
          <p:cNvGrpSpPr/>
          <p:nvPr/>
        </p:nvGrpSpPr>
        <p:grpSpPr>
          <a:xfrm>
            <a:off x="194080" y="2778765"/>
            <a:ext cx="1475312" cy="1440368"/>
            <a:chOff x="2180273" y="-464800"/>
            <a:chExt cx="1256975" cy="1227203"/>
          </a:xfrm>
        </p:grpSpPr>
        <p:sp>
          <p:nvSpPr>
            <p:cNvPr id="464" name="Google Shape;464;p2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24"/>
          <p:cNvGrpSpPr/>
          <p:nvPr/>
        </p:nvGrpSpPr>
        <p:grpSpPr>
          <a:xfrm>
            <a:off x="7792809" y="3180792"/>
            <a:ext cx="1206193" cy="1177624"/>
            <a:chOff x="2180273" y="-464800"/>
            <a:chExt cx="1256975" cy="1227203"/>
          </a:xfrm>
        </p:grpSpPr>
        <p:sp>
          <p:nvSpPr>
            <p:cNvPr id="467" name="Google Shape;467;p2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24"/>
          <p:cNvGrpSpPr/>
          <p:nvPr/>
        </p:nvGrpSpPr>
        <p:grpSpPr>
          <a:xfrm>
            <a:off x="7478003" y="729844"/>
            <a:ext cx="784907" cy="155297"/>
            <a:chOff x="7189925" y="928775"/>
            <a:chExt cx="699000" cy="138300"/>
          </a:xfrm>
        </p:grpSpPr>
        <p:sp>
          <p:nvSpPr>
            <p:cNvPr id="470" name="Google Shape;470;p24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24"/>
          <p:cNvSpPr txBox="1"/>
          <p:nvPr/>
        </p:nvSpPr>
        <p:spPr>
          <a:xfrm>
            <a:off x="0" y="974976"/>
            <a:ext cx="914400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2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4"/>
          <p:cNvSpPr txBox="1"/>
          <p:nvPr/>
        </p:nvSpPr>
        <p:spPr>
          <a:xfrm>
            <a:off x="1040733" y="1532886"/>
            <a:ext cx="7152772" cy="274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dirty="0"/>
              <a:t>	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thập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kiếm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thiết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trọng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quyết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300" dirty="0"/>
              <a:t>, </a:t>
            </a:r>
            <a:r>
              <a:rPr lang="en-US" sz="2300" dirty="0" err="1"/>
              <a:t>bởi</a:t>
            </a:r>
            <a:r>
              <a:rPr lang="en-US" sz="2300" dirty="0"/>
              <a:t> </a:t>
            </a:r>
            <a:r>
              <a:rPr lang="en-US" sz="2300" dirty="0" err="1"/>
              <a:t>vì</a:t>
            </a:r>
            <a:r>
              <a:rPr lang="en-US" sz="2300" dirty="0"/>
              <a:t>: Khi </a:t>
            </a:r>
            <a:r>
              <a:rPr lang="en-US" sz="2300" dirty="0" err="1"/>
              <a:t>giải</a:t>
            </a:r>
            <a:r>
              <a:rPr lang="en-US" sz="2300" dirty="0"/>
              <a:t> </a:t>
            </a:r>
            <a:r>
              <a:rPr lang="en-US" sz="2300" dirty="0" err="1"/>
              <a:t>quyết</a:t>
            </a:r>
            <a:r>
              <a:rPr lang="en-US" sz="2300" dirty="0"/>
              <a:t> </a:t>
            </a:r>
            <a:r>
              <a:rPr lang="en-US" sz="2300" dirty="0" err="1"/>
              <a:t>vấn</a:t>
            </a:r>
            <a:r>
              <a:rPr lang="en-US" sz="2300" dirty="0"/>
              <a:t> </a:t>
            </a:r>
            <a:r>
              <a:rPr lang="en-US" sz="2300" dirty="0" err="1"/>
              <a:t>đề</a:t>
            </a:r>
            <a:r>
              <a:rPr lang="en-US" sz="2300" dirty="0"/>
              <a:t> ta </a:t>
            </a:r>
            <a:r>
              <a:rPr lang="en-US" sz="2300" dirty="0" err="1"/>
              <a:t>cần</a:t>
            </a:r>
            <a:r>
              <a:rPr lang="en-US" sz="2300" dirty="0"/>
              <a:t> ra </a:t>
            </a:r>
            <a:r>
              <a:rPr lang="en-US" sz="2300" dirty="0" err="1"/>
              <a:t>quyết</a:t>
            </a:r>
            <a:r>
              <a:rPr lang="en-US" sz="2300" dirty="0"/>
              <a:t> </a:t>
            </a:r>
            <a:r>
              <a:rPr lang="en-US" sz="2300" dirty="0" err="1"/>
              <a:t>định</a:t>
            </a:r>
            <a:r>
              <a:rPr lang="en-US" sz="2300" dirty="0"/>
              <a:t>. </a:t>
            </a:r>
            <a:r>
              <a:rPr lang="en-US" sz="2300" dirty="0">
                <a:sym typeface="Wingdings" panose="05000000000000000000" pitchFamily="2" charset="2"/>
              </a:rPr>
              <a:t> </a:t>
            </a:r>
            <a:r>
              <a:rPr lang="en-US" sz="2300" dirty="0" err="1">
                <a:sym typeface="Wingdings" panose="05000000000000000000" pitchFamily="2" charset="2"/>
              </a:rPr>
              <a:t>Để</a:t>
            </a:r>
            <a:r>
              <a:rPr lang="en-US" sz="2300" dirty="0">
                <a:sym typeface="Wingdings" panose="05000000000000000000" pitchFamily="2" charset="2"/>
              </a:rPr>
              <a:t> ra </a:t>
            </a:r>
            <a:r>
              <a:rPr lang="en-US" sz="2300" dirty="0" err="1">
                <a:sym typeface="Wingdings" panose="05000000000000000000" pitchFamily="2" charset="2"/>
              </a:rPr>
              <a:t>được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quyết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định</a:t>
            </a:r>
            <a:r>
              <a:rPr lang="en-US" sz="2300" dirty="0">
                <a:sym typeface="Wingdings" panose="05000000000000000000" pitchFamily="2" charset="2"/>
              </a:rPr>
              <a:t> ta </a:t>
            </a:r>
            <a:r>
              <a:rPr lang="en-US" sz="2300" dirty="0" err="1">
                <a:sym typeface="Wingdings" panose="05000000000000000000" pitchFamily="2" charset="2"/>
              </a:rPr>
              <a:t>cần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có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thông</a:t>
            </a:r>
            <a:r>
              <a:rPr lang="en-US" sz="2300" dirty="0">
                <a:sym typeface="Wingdings" panose="05000000000000000000" pitchFamily="2" charset="2"/>
              </a:rPr>
              <a:t> tin.  </a:t>
            </a:r>
            <a:r>
              <a:rPr lang="en-US" sz="2300" dirty="0" err="1">
                <a:sym typeface="Wingdings" panose="05000000000000000000" pitchFamily="2" charset="2"/>
              </a:rPr>
              <a:t>Để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có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thông</a:t>
            </a:r>
            <a:r>
              <a:rPr lang="en-US" sz="2300" dirty="0">
                <a:sym typeface="Wingdings" panose="05000000000000000000" pitchFamily="2" charset="2"/>
              </a:rPr>
              <a:t> tin ta </a:t>
            </a:r>
            <a:r>
              <a:rPr lang="en-US" sz="2300" dirty="0" err="1">
                <a:sym typeface="Wingdings" panose="05000000000000000000" pitchFamily="2" charset="2"/>
              </a:rPr>
              <a:t>cần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thu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thập</a:t>
            </a:r>
            <a:r>
              <a:rPr lang="en-US" sz="2300" dirty="0">
                <a:sym typeface="Wingdings" panose="05000000000000000000" pitchFamily="2" charset="2"/>
              </a:rPr>
              <a:t>, </a:t>
            </a:r>
            <a:r>
              <a:rPr lang="en-US" sz="2300" dirty="0" err="1">
                <a:sym typeface="Wingdings" panose="05000000000000000000" pitchFamily="2" charset="2"/>
              </a:rPr>
              <a:t>tìm</a:t>
            </a:r>
            <a:r>
              <a:rPr lang="en-US" sz="2300" dirty="0">
                <a:sym typeface="Wingdings" panose="05000000000000000000" pitchFamily="2" charset="2"/>
              </a:rPr>
              <a:t> </a:t>
            </a:r>
            <a:r>
              <a:rPr lang="en-US" sz="2300" dirty="0" err="1">
                <a:sym typeface="Wingdings" panose="05000000000000000000" pitchFamily="2" charset="2"/>
              </a:rPr>
              <a:t>kiếm</a:t>
            </a:r>
            <a:r>
              <a:rPr lang="en-US" sz="2300" dirty="0">
                <a:sym typeface="Wingdings" panose="05000000000000000000" pitchFamily="2" charset="2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26"/>
          <p:cNvGrpSpPr/>
          <p:nvPr/>
        </p:nvGrpSpPr>
        <p:grpSpPr>
          <a:xfrm>
            <a:off x="2018738" y="1298082"/>
            <a:ext cx="6268012" cy="2745371"/>
            <a:chOff x="1944678" y="839576"/>
            <a:chExt cx="6486225" cy="3464478"/>
          </a:xfrm>
        </p:grpSpPr>
        <p:grpSp>
          <p:nvGrpSpPr>
            <p:cNvPr id="502" name="Google Shape;502;p26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503" name="Google Shape;503;p26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accent5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26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26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506" name="Google Shape;506;p26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6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6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9" name="Google Shape;509;p26"/>
          <p:cNvGrpSpPr/>
          <p:nvPr/>
        </p:nvGrpSpPr>
        <p:grpSpPr>
          <a:xfrm>
            <a:off x="836210" y="323674"/>
            <a:ext cx="1417663" cy="1407212"/>
            <a:chOff x="716597" y="637800"/>
            <a:chExt cx="7714403" cy="1734906"/>
          </a:xfrm>
        </p:grpSpPr>
        <p:sp>
          <p:nvSpPr>
            <p:cNvPr id="510" name="Google Shape;510;p26"/>
            <p:cNvSpPr/>
            <p:nvPr/>
          </p:nvSpPr>
          <p:spPr>
            <a:xfrm>
              <a:off x="716597" y="963606"/>
              <a:ext cx="7713900" cy="14091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26"/>
          <p:cNvSpPr txBox="1">
            <a:spLocks noGrp="1"/>
          </p:cNvSpPr>
          <p:nvPr>
            <p:ph type="ctrTitle"/>
          </p:nvPr>
        </p:nvSpPr>
        <p:spPr>
          <a:xfrm>
            <a:off x="2041600" y="1398882"/>
            <a:ext cx="6244967" cy="163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ìm và chọn được thông tin phù hợp với vấn đề cần giải quyết.</a:t>
            </a:r>
          </a:p>
        </p:txBody>
      </p:sp>
      <p:sp>
        <p:nvSpPr>
          <p:cNvPr id="513" name="Google Shape;513;p26"/>
          <p:cNvSpPr txBox="1">
            <a:spLocks noGrp="1"/>
          </p:cNvSpPr>
          <p:nvPr>
            <p:ph type="title" idx="2"/>
          </p:nvPr>
        </p:nvSpPr>
        <p:spPr>
          <a:xfrm>
            <a:off x="1058917" y="630778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02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" name="Google Shape;514;p26"/>
          <p:cNvGrpSpPr/>
          <p:nvPr/>
        </p:nvGrpSpPr>
        <p:grpSpPr>
          <a:xfrm>
            <a:off x="1471289" y="395571"/>
            <a:ext cx="699000" cy="138300"/>
            <a:chOff x="7189925" y="928775"/>
            <a:chExt cx="699000" cy="138300"/>
          </a:xfrm>
        </p:grpSpPr>
        <p:sp>
          <p:nvSpPr>
            <p:cNvPr id="515" name="Google Shape;515;p26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26"/>
          <p:cNvGrpSpPr/>
          <p:nvPr/>
        </p:nvGrpSpPr>
        <p:grpSpPr>
          <a:xfrm rot="-2700000" flipH="1">
            <a:off x="1834827" y="3167379"/>
            <a:ext cx="1020232" cy="1515270"/>
            <a:chOff x="1801400" y="1717721"/>
            <a:chExt cx="613189" cy="910721"/>
          </a:xfrm>
        </p:grpSpPr>
        <p:sp>
          <p:nvSpPr>
            <p:cNvPr id="519" name="Google Shape;519;p26"/>
            <p:cNvSpPr/>
            <p:nvPr/>
          </p:nvSpPr>
          <p:spPr>
            <a:xfrm>
              <a:off x="2059548" y="1717721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BD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26"/>
          <p:cNvGrpSpPr/>
          <p:nvPr/>
        </p:nvGrpSpPr>
        <p:grpSpPr>
          <a:xfrm flipH="1">
            <a:off x="6953797" y="3336203"/>
            <a:ext cx="1206193" cy="1177624"/>
            <a:chOff x="2180273" y="-464800"/>
            <a:chExt cx="1256975" cy="1227203"/>
          </a:xfrm>
        </p:grpSpPr>
        <p:sp>
          <p:nvSpPr>
            <p:cNvPr id="524" name="Google Shape;524;p2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" name="Google Shape;526;p26"/>
          <p:cNvSpPr/>
          <p:nvPr/>
        </p:nvSpPr>
        <p:spPr>
          <a:xfrm>
            <a:off x="1448508" y="213713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7" name="Google Shape;527;p26"/>
          <p:cNvGrpSpPr/>
          <p:nvPr/>
        </p:nvGrpSpPr>
        <p:grpSpPr>
          <a:xfrm>
            <a:off x="6502158" y="929639"/>
            <a:ext cx="903278" cy="881883"/>
            <a:chOff x="2180273" y="-464800"/>
            <a:chExt cx="1256975" cy="1227203"/>
          </a:xfrm>
        </p:grpSpPr>
        <p:sp>
          <p:nvSpPr>
            <p:cNvPr id="528" name="Google Shape;528;p2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7"/>
          <p:cNvSpPr/>
          <p:nvPr/>
        </p:nvSpPr>
        <p:spPr>
          <a:xfrm>
            <a:off x="2995292" y="185421"/>
            <a:ext cx="3153409" cy="637488"/>
          </a:xfrm>
          <a:prstGeom prst="roundRect">
            <a:avLst>
              <a:gd name="adj" fmla="val 16667"/>
            </a:avLst>
          </a:prstGeom>
          <a:solidFill>
            <a:srgbClr val="D4DEE7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THẢO LUẬN NHÓM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7"/>
          <p:cNvSpPr txBox="1"/>
          <p:nvPr/>
        </p:nvSpPr>
        <p:spPr>
          <a:xfrm>
            <a:off x="0" y="849452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phần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2 SGK tr.12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7"/>
          <p:cNvSpPr txBox="1"/>
          <p:nvPr/>
        </p:nvSpPr>
        <p:spPr>
          <a:xfrm>
            <a:off x="85720" y="1403450"/>
            <a:ext cx="8972551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7030A0"/>
                </a:solidFill>
              </a:rPr>
              <a:t>	</a:t>
            </a:r>
            <a:r>
              <a:rPr lang="en-US" sz="2000" dirty="0" err="1">
                <a:solidFill>
                  <a:srgbClr val="7030A0"/>
                </a:solidFill>
              </a:rPr>
              <a:t>Để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quyết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định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mang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hoặc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không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mang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áo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mưa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học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vào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mai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thông</a:t>
            </a:r>
            <a:r>
              <a:rPr lang="en-US" sz="2000" dirty="0">
                <a:solidFill>
                  <a:srgbClr val="7030A0"/>
                </a:solidFill>
              </a:rPr>
              <a:t> tin </a:t>
            </a:r>
            <a:r>
              <a:rPr lang="en-US" sz="2000" dirty="0" err="1">
                <a:solidFill>
                  <a:srgbClr val="7030A0"/>
                </a:solidFill>
              </a:rPr>
              <a:t>nào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sau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đây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phù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nhất</a:t>
            </a:r>
            <a:r>
              <a:rPr lang="en-US" sz="20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US" sz="20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Tại</a:t>
            </a:r>
            <a:r>
              <a:rPr lang="en-US" sz="20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sao</a:t>
            </a:r>
            <a:r>
              <a:rPr lang="en-US" sz="20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tivi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báo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tại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đang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báo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hôm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SzPts val="20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vi-VN" sz="2000" dirty="0"/>
              <a:t>Thông tin trên tivi dự báo thời tiết ngày mai tại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vi-VN" sz="2000" dirty="0"/>
              <a:t>địa phương </a:t>
            </a:r>
            <a:r>
              <a:rPr lang="en-US" sz="2000" dirty="0" err="1"/>
              <a:t>khác</a:t>
            </a:r>
            <a:r>
              <a:rPr lang="vi-VN" sz="2000" dirty="0"/>
              <a:t>.</a:t>
            </a:r>
            <a:endParaRPr lang="vi-VN"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7"/>
          <p:cNvSpPr/>
          <p:nvPr/>
        </p:nvSpPr>
        <p:spPr>
          <a:xfrm>
            <a:off x="90236" y="2447925"/>
            <a:ext cx="354806" cy="354806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28"/>
          <p:cNvGrpSpPr/>
          <p:nvPr/>
        </p:nvGrpSpPr>
        <p:grpSpPr>
          <a:xfrm flipH="1">
            <a:off x="1761220" y="274192"/>
            <a:ext cx="1206193" cy="1177624"/>
            <a:chOff x="2180273" y="-464800"/>
            <a:chExt cx="1256975" cy="1227203"/>
          </a:xfrm>
        </p:grpSpPr>
        <p:sp>
          <p:nvSpPr>
            <p:cNvPr id="543" name="Google Shape;543;p2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8"/>
          <p:cNvGrpSpPr/>
          <p:nvPr/>
        </p:nvGrpSpPr>
        <p:grpSpPr>
          <a:xfrm>
            <a:off x="190114" y="2931309"/>
            <a:ext cx="1252926" cy="1223250"/>
            <a:chOff x="2180273" y="-464800"/>
            <a:chExt cx="1256975" cy="1227203"/>
          </a:xfrm>
        </p:grpSpPr>
        <p:sp>
          <p:nvSpPr>
            <p:cNvPr id="546" name="Google Shape;546;p2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8"/>
          <p:cNvGrpSpPr/>
          <p:nvPr/>
        </p:nvGrpSpPr>
        <p:grpSpPr>
          <a:xfrm rot="2062536">
            <a:off x="7820863" y="3143064"/>
            <a:ext cx="1206193" cy="1177624"/>
            <a:chOff x="2180273" y="-464800"/>
            <a:chExt cx="1256975" cy="1227203"/>
          </a:xfrm>
        </p:grpSpPr>
        <p:sp>
          <p:nvSpPr>
            <p:cNvPr id="549" name="Google Shape;549;p2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8"/>
          <p:cNvGrpSpPr/>
          <p:nvPr/>
        </p:nvGrpSpPr>
        <p:grpSpPr>
          <a:xfrm>
            <a:off x="7478003" y="729844"/>
            <a:ext cx="784907" cy="155297"/>
            <a:chOff x="7189925" y="928775"/>
            <a:chExt cx="699000" cy="138300"/>
          </a:xfrm>
        </p:grpSpPr>
        <p:sp>
          <p:nvSpPr>
            <p:cNvPr id="552" name="Google Shape;552;p28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5" name="Google Shape;555;p28"/>
          <p:cNvSpPr txBox="1"/>
          <p:nvPr/>
        </p:nvSpPr>
        <p:spPr>
          <a:xfrm>
            <a:off x="0" y="872708"/>
            <a:ext cx="9144000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GHI NHỚ</a:t>
            </a:r>
            <a:endParaRPr sz="2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8"/>
          <p:cNvSpPr txBox="1"/>
          <p:nvPr/>
        </p:nvSpPr>
        <p:spPr>
          <a:xfrm>
            <a:off x="1040732" y="1385112"/>
            <a:ext cx="717082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phù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định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rõ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quyết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giúp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trực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tiếp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Lựa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phù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giúp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ra;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đảm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bảo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mới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chính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đầy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đủ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cậy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;...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9"/>
          <p:cNvSpPr txBox="1"/>
          <p:nvPr/>
        </p:nvSpPr>
        <p:spPr>
          <a:xfrm>
            <a:off x="0" y="232018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phát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" name="Google Shape;563;p29"/>
          <p:cNvGrpSpPr/>
          <p:nvPr/>
        </p:nvGrpSpPr>
        <p:grpSpPr>
          <a:xfrm>
            <a:off x="890220" y="1604860"/>
            <a:ext cx="7363554" cy="766337"/>
            <a:chOff x="487684" y="1410963"/>
            <a:chExt cx="7363554" cy="766337"/>
          </a:xfrm>
        </p:grpSpPr>
        <p:sp>
          <p:nvSpPr>
            <p:cNvPr id="564" name="Google Shape;564;p29"/>
            <p:cNvSpPr/>
            <p:nvPr/>
          </p:nvSpPr>
          <p:spPr>
            <a:xfrm>
              <a:off x="773657" y="1410963"/>
              <a:ext cx="7077581" cy="76633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Khi làm việc nhóm, cần có tinh thần trách nhiệm.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487684" y="1410963"/>
              <a:ext cx="638621" cy="76633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6" name="Google Shape;566;p29"/>
          <p:cNvSpPr/>
          <p:nvPr/>
        </p:nvSpPr>
        <p:spPr>
          <a:xfrm>
            <a:off x="7810678" y="1696239"/>
            <a:ext cx="623072" cy="583577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7" name="Google Shape;567;p29"/>
          <p:cNvGrpSpPr/>
          <p:nvPr/>
        </p:nvGrpSpPr>
        <p:grpSpPr>
          <a:xfrm>
            <a:off x="890220" y="2580220"/>
            <a:ext cx="7363554" cy="766337"/>
            <a:chOff x="487684" y="1410963"/>
            <a:chExt cx="7363554" cy="766337"/>
          </a:xfrm>
        </p:grpSpPr>
        <p:sp>
          <p:nvSpPr>
            <p:cNvPr id="568" name="Google Shape;568;p29"/>
            <p:cNvSpPr/>
            <p:nvPr/>
          </p:nvSpPr>
          <p:spPr>
            <a:xfrm>
              <a:off x="773657" y="1410963"/>
              <a:ext cx="7077581" cy="76633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Hợp tác để giải quyết vấn đề sẽ hiệu quả hơn.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487684" y="1410963"/>
              <a:ext cx="638621" cy="76633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29"/>
          <p:cNvGrpSpPr/>
          <p:nvPr/>
        </p:nvGrpSpPr>
        <p:grpSpPr>
          <a:xfrm>
            <a:off x="890220" y="3555580"/>
            <a:ext cx="7363554" cy="766337"/>
            <a:chOff x="487684" y="1410963"/>
            <a:chExt cx="7363554" cy="766337"/>
          </a:xfrm>
        </p:grpSpPr>
        <p:sp>
          <p:nvSpPr>
            <p:cNvPr id="571" name="Google Shape;571;p29"/>
            <p:cNvSpPr/>
            <p:nvPr/>
          </p:nvSpPr>
          <p:spPr>
            <a:xfrm>
              <a:off x="773657" y="1410963"/>
              <a:ext cx="7077581" cy="76633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Khi làm việc nhóm, bạn nào giỏi thì nên làm hộ cả nhóm.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487684" y="1410963"/>
              <a:ext cx="638621" cy="76633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29"/>
          <p:cNvSpPr/>
          <p:nvPr/>
        </p:nvSpPr>
        <p:spPr>
          <a:xfrm>
            <a:off x="7810678" y="2626729"/>
            <a:ext cx="623072" cy="583577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253;p17">
            <a:extLst>
              <a:ext uri="{FF2B5EF4-FFF2-40B4-BE49-F238E27FC236}">
                <a16:creationId xmlns:a16="http://schemas.microsoft.com/office/drawing/2014/main" id="{786BD593-586F-4227-B08A-F359B1420C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1114" y="3677481"/>
            <a:ext cx="565272" cy="56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0"/>
          <p:cNvGrpSpPr/>
          <p:nvPr/>
        </p:nvGrpSpPr>
        <p:grpSpPr>
          <a:xfrm>
            <a:off x="2018738" y="1298082"/>
            <a:ext cx="6268012" cy="2745371"/>
            <a:chOff x="1944678" y="839576"/>
            <a:chExt cx="6486225" cy="3464478"/>
          </a:xfrm>
        </p:grpSpPr>
        <p:grpSp>
          <p:nvGrpSpPr>
            <p:cNvPr id="579" name="Google Shape;579;p30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580" name="Google Shape;580;p30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accent5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2" name="Google Shape;582;p30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583" name="Google Shape;583;p30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6" name="Google Shape;586;p30"/>
          <p:cNvGrpSpPr/>
          <p:nvPr/>
        </p:nvGrpSpPr>
        <p:grpSpPr>
          <a:xfrm>
            <a:off x="836210" y="323674"/>
            <a:ext cx="1417663" cy="1407212"/>
            <a:chOff x="716597" y="637800"/>
            <a:chExt cx="7714403" cy="1734906"/>
          </a:xfrm>
        </p:grpSpPr>
        <p:sp>
          <p:nvSpPr>
            <p:cNvPr id="587" name="Google Shape;587;p30"/>
            <p:cNvSpPr/>
            <p:nvPr/>
          </p:nvSpPr>
          <p:spPr>
            <a:xfrm>
              <a:off x="716597" y="963606"/>
              <a:ext cx="7713900" cy="14091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30"/>
          <p:cNvSpPr txBox="1">
            <a:spLocks noGrp="1"/>
          </p:cNvSpPr>
          <p:nvPr>
            <p:ph type="ctrTitle"/>
          </p:nvPr>
        </p:nvSpPr>
        <p:spPr>
          <a:xfrm>
            <a:off x="1939264" y="1834605"/>
            <a:ext cx="6347303" cy="163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quyết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0" name="Google Shape;590;p30"/>
          <p:cNvSpPr txBox="1">
            <a:spLocks noGrp="1"/>
          </p:cNvSpPr>
          <p:nvPr>
            <p:ph type="title" idx="2"/>
          </p:nvPr>
        </p:nvSpPr>
        <p:spPr>
          <a:xfrm>
            <a:off x="1058917" y="630778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03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1" name="Google Shape;591;p30"/>
          <p:cNvGrpSpPr/>
          <p:nvPr/>
        </p:nvGrpSpPr>
        <p:grpSpPr>
          <a:xfrm>
            <a:off x="1471289" y="395571"/>
            <a:ext cx="699000" cy="138300"/>
            <a:chOff x="7189925" y="928775"/>
            <a:chExt cx="699000" cy="138300"/>
          </a:xfrm>
        </p:grpSpPr>
        <p:sp>
          <p:nvSpPr>
            <p:cNvPr id="592" name="Google Shape;592;p30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0"/>
          <p:cNvGrpSpPr/>
          <p:nvPr/>
        </p:nvGrpSpPr>
        <p:grpSpPr>
          <a:xfrm rot="-2700000" flipH="1">
            <a:off x="1834827" y="3167379"/>
            <a:ext cx="1020232" cy="1515270"/>
            <a:chOff x="1801400" y="1717721"/>
            <a:chExt cx="613189" cy="910721"/>
          </a:xfrm>
        </p:grpSpPr>
        <p:sp>
          <p:nvSpPr>
            <p:cNvPr id="596" name="Google Shape;596;p30"/>
            <p:cNvSpPr/>
            <p:nvPr/>
          </p:nvSpPr>
          <p:spPr>
            <a:xfrm>
              <a:off x="2059548" y="1717721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BD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30"/>
          <p:cNvGrpSpPr/>
          <p:nvPr/>
        </p:nvGrpSpPr>
        <p:grpSpPr>
          <a:xfrm flipH="1">
            <a:off x="6953797" y="3336203"/>
            <a:ext cx="1206193" cy="1177624"/>
            <a:chOff x="2180273" y="-464800"/>
            <a:chExt cx="1256975" cy="1227203"/>
          </a:xfrm>
        </p:grpSpPr>
        <p:sp>
          <p:nvSpPr>
            <p:cNvPr id="601" name="Google Shape;601;p3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1448508" y="213713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6502158" y="929639"/>
            <a:ext cx="903278" cy="881883"/>
            <a:chOff x="2180273" y="-464800"/>
            <a:chExt cx="1256975" cy="1227203"/>
          </a:xfrm>
        </p:grpSpPr>
        <p:sp>
          <p:nvSpPr>
            <p:cNvPr id="605" name="Google Shape;605;p3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1"/>
          <p:cNvGrpSpPr/>
          <p:nvPr/>
        </p:nvGrpSpPr>
        <p:grpSpPr>
          <a:xfrm>
            <a:off x="388963" y="310008"/>
            <a:ext cx="7650137" cy="2015411"/>
            <a:chOff x="7315200" y="2171700"/>
            <a:chExt cx="10782300" cy="3639918"/>
          </a:xfrm>
        </p:grpSpPr>
        <p:sp>
          <p:nvSpPr>
            <p:cNvPr id="612" name="Google Shape;612;p31"/>
            <p:cNvSpPr/>
            <p:nvPr/>
          </p:nvSpPr>
          <p:spPr>
            <a:xfrm>
              <a:off x="7315200" y="2171700"/>
              <a:ext cx="10629901" cy="2806713"/>
            </a:xfrm>
            <a:prstGeom prst="rect">
              <a:avLst/>
            </a:prstGeom>
            <a:noFill/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7467599" y="2324099"/>
              <a:ext cx="10629901" cy="2806713"/>
            </a:xfrm>
            <a:prstGeom prst="rect">
              <a:avLst/>
            </a:prstGeom>
            <a:solidFill>
              <a:srgbClr val="FBF2E1"/>
            </a:solidFill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1"/>
            <p:cNvSpPr txBox="1"/>
            <p:nvPr/>
          </p:nvSpPr>
          <p:spPr>
            <a:xfrm>
              <a:off x="7696199" y="2412664"/>
              <a:ext cx="10248900" cy="3398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Nhiệm vụ 1: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Gia đình em có kế hoạch đi du lịch ở Sa Pa vào dịp tết Dương lịch. Em hãy tìm kiếm thông tin về các điểm tham quan ở Sa Pa.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31"/>
          <p:cNvGrpSpPr/>
          <p:nvPr/>
        </p:nvGrpSpPr>
        <p:grpSpPr>
          <a:xfrm>
            <a:off x="789986" y="2075247"/>
            <a:ext cx="4607019" cy="1473110"/>
            <a:chOff x="4157514" y="3543259"/>
            <a:chExt cx="4607019" cy="1473110"/>
          </a:xfrm>
        </p:grpSpPr>
        <p:sp>
          <p:nvSpPr>
            <p:cNvPr id="616" name="Google Shape;616;p31"/>
            <p:cNvSpPr/>
            <p:nvPr/>
          </p:nvSpPr>
          <p:spPr>
            <a:xfrm>
              <a:off x="4157514" y="3744509"/>
              <a:ext cx="4160248" cy="1070610"/>
            </a:xfrm>
            <a:prstGeom prst="roundRect">
              <a:avLst>
                <a:gd name="adj" fmla="val 12433"/>
              </a:avLst>
            </a:prstGeom>
            <a:solidFill>
              <a:schemeClr val="accent5"/>
            </a:solidFill>
            <a:ln w="28575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 có thể tìm kiếm và thu thập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thông tin từ những nguồn nào?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7" name="Google Shape;617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72182">
              <a:off x="7827808" y="3615532"/>
              <a:ext cx="798800" cy="13285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8" name="Google Shape;618;p31"/>
          <p:cNvGrpSpPr/>
          <p:nvPr/>
        </p:nvGrpSpPr>
        <p:grpSpPr>
          <a:xfrm>
            <a:off x="875261" y="3699584"/>
            <a:ext cx="3984419" cy="1030620"/>
            <a:chOff x="5647262" y="1580708"/>
            <a:chExt cx="3984419" cy="1030620"/>
          </a:xfrm>
        </p:grpSpPr>
        <p:sp>
          <p:nvSpPr>
            <p:cNvPr id="619" name="Google Shape;619;p31"/>
            <p:cNvSpPr/>
            <p:nvPr/>
          </p:nvSpPr>
          <p:spPr>
            <a:xfrm>
              <a:off x="6239665" y="1580708"/>
              <a:ext cx="3392016" cy="1030620"/>
            </a:xfrm>
            <a:prstGeom prst="roundRect">
              <a:avLst>
                <a:gd name="adj" fmla="val 14003"/>
              </a:avLst>
            </a:prstGeom>
            <a:solidFill>
              <a:srgbClr val="FFFFB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Internet, ti vi, sách, báo, mọi người xung quanh,…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647262" y="1856484"/>
              <a:ext cx="520965" cy="4790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1" name="Google Shape;621;p31" descr="https://vcdn1-dulich.vnecdn.net/2022/04/18/dulichSaPa-1650268886-1480-1650277620.png?w=0&amp;h=0&amp;q=100&amp;dpr=2&amp;fit=crop&amp;s=JTUw8njZ_Glkqf1itzjObg"/>
          <p:cNvPicPr preferRelativeResize="0"/>
          <p:nvPr/>
        </p:nvPicPr>
        <p:blipFill rotWithShape="1">
          <a:blip r:embed="rId4">
            <a:alphaModFix/>
          </a:blip>
          <a:srcRect r="9455"/>
          <a:stretch/>
        </p:blipFill>
        <p:spPr>
          <a:xfrm>
            <a:off x="5720158" y="2276497"/>
            <a:ext cx="2671890" cy="196530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2"/>
          <p:cNvSpPr/>
          <p:nvPr/>
        </p:nvSpPr>
        <p:spPr>
          <a:xfrm>
            <a:off x="0" y="264137"/>
            <a:ext cx="3444875" cy="587375"/>
          </a:xfrm>
          <a:prstGeom prst="homePlate">
            <a:avLst>
              <a:gd name="adj" fmla="val 45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CÁC BƯỚC THỰC HIỆN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32"/>
          <p:cNvGrpSpPr/>
          <p:nvPr/>
        </p:nvGrpSpPr>
        <p:grpSpPr>
          <a:xfrm>
            <a:off x="288925" y="1051001"/>
            <a:ext cx="5400675" cy="1477328"/>
            <a:chOff x="605200" y="2456835"/>
            <a:chExt cx="5400675" cy="1477328"/>
          </a:xfrm>
        </p:grpSpPr>
        <p:sp>
          <p:nvSpPr>
            <p:cNvPr id="628" name="Google Shape;628;p32"/>
            <p:cNvSpPr txBox="1"/>
            <p:nvPr/>
          </p:nvSpPr>
          <p:spPr>
            <a:xfrm>
              <a:off x="649649" y="2456835"/>
              <a:ext cx="5356226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Bước 1: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Sử dụng máy tìm kiếm </a:t>
              </a:r>
              <a:r>
                <a:rPr lang="en-US" sz="20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google.com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để tìm kiếm thông tin trên Internet với từ khoá </a:t>
              </a:r>
              <a:r>
                <a:rPr lang="en-US" sz="20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Các điểm tham quan ở Sa Pa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9" name="Google Shape;629;p32" descr="https://cdn-icons-png.flaticon.com/128/2377/237787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200" y="2583545"/>
              <a:ext cx="344488" cy="297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0" name="Google Shape;630;p32"/>
          <p:cNvGrpSpPr/>
          <p:nvPr/>
        </p:nvGrpSpPr>
        <p:grpSpPr>
          <a:xfrm>
            <a:off x="288925" y="2655039"/>
            <a:ext cx="5400675" cy="1938992"/>
            <a:chOff x="605200" y="2456835"/>
            <a:chExt cx="5400675" cy="1938992"/>
          </a:xfrm>
        </p:grpSpPr>
        <p:sp>
          <p:nvSpPr>
            <p:cNvPr id="631" name="Google Shape;631;p32"/>
            <p:cNvSpPr txBox="1"/>
            <p:nvPr/>
          </p:nvSpPr>
          <p:spPr>
            <a:xfrm>
              <a:off x="649649" y="2456835"/>
              <a:ext cx="5356226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Bước 2: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Nháy chuột vào từng kết quả để mở các trang web chứa thông tin, đọc và thu thập thông tin liên quan đến các điểm tham quan ở Sa Pa.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2" name="Google Shape;632;p32" descr="https://cdn-icons-png.flaticon.com/128/2377/237787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200" y="2583545"/>
              <a:ext cx="344488" cy="297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32"/>
          <p:cNvPicPr preferRelativeResize="0"/>
          <p:nvPr/>
        </p:nvPicPr>
        <p:blipFill rotWithShape="1">
          <a:blip r:embed="rId4">
            <a:alphaModFix/>
          </a:blip>
          <a:srcRect b="6535"/>
          <a:stretch/>
        </p:blipFill>
        <p:spPr>
          <a:xfrm>
            <a:off x="5905500" y="1177712"/>
            <a:ext cx="2711450" cy="23601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634" name="Google Shape;634;p32"/>
          <p:cNvSpPr txBox="1"/>
          <p:nvPr/>
        </p:nvSpPr>
        <p:spPr>
          <a:xfrm>
            <a:off x="6213815" y="3767604"/>
            <a:ext cx="20948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Hình 17. Kết quả tìm kiếm</a:t>
            </a:r>
            <a:endParaRPr sz="20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3"/>
          <p:cNvGrpSpPr/>
          <p:nvPr/>
        </p:nvGrpSpPr>
        <p:grpSpPr>
          <a:xfrm>
            <a:off x="249497" y="300362"/>
            <a:ext cx="7838886" cy="1180095"/>
            <a:chOff x="7315201" y="2171700"/>
            <a:chExt cx="10196719" cy="2959112"/>
          </a:xfrm>
        </p:grpSpPr>
        <p:sp>
          <p:nvSpPr>
            <p:cNvPr id="640" name="Google Shape;640;p33"/>
            <p:cNvSpPr/>
            <p:nvPr/>
          </p:nvSpPr>
          <p:spPr>
            <a:xfrm>
              <a:off x="7315201" y="2171700"/>
              <a:ext cx="10044320" cy="2806713"/>
            </a:xfrm>
            <a:prstGeom prst="rect">
              <a:avLst/>
            </a:prstGeom>
            <a:noFill/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7397050" y="2324100"/>
              <a:ext cx="10114870" cy="2806712"/>
            </a:xfrm>
            <a:prstGeom prst="rect">
              <a:avLst/>
            </a:prstGeom>
            <a:solidFill>
              <a:srgbClr val="FBF2E1"/>
            </a:solidFill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 txBox="1"/>
            <p:nvPr/>
          </p:nvSpPr>
          <p:spPr>
            <a:xfrm>
              <a:off x="7608871" y="2386497"/>
              <a:ext cx="9663322" cy="2668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Nhiệm vụ 2: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Dựa vào thông tin tìm được ở Nhiệm vụ 1, em hãy lựa chọn các điểm tham quan ở Sa Pa phù hợp với gia đình em.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33"/>
          <p:cNvGrpSpPr/>
          <p:nvPr/>
        </p:nvGrpSpPr>
        <p:grpSpPr>
          <a:xfrm>
            <a:off x="905377" y="1579245"/>
            <a:ext cx="7862877" cy="1522681"/>
            <a:chOff x="1235835" y="3518472"/>
            <a:chExt cx="7862877" cy="1522681"/>
          </a:xfrm>
        </p:grpSpPr>
        <p:sp>
          <p:nvSpPr>
            <p:cNvPr id="644" name="Google Shape;644;p33"/>
            <p:cNvSpPr/>
            <p:nvPr/>
          </p:nvSpPr>
          <p:spPr>
            <a:xfrm>
              <a:off x="1235835" y="3744509"/>
              <a:ext cx="7081927" cy="1070610"/>
            </a:xfrm>
            <a:prstGeom prst="roundRect">
              <a:avLst>
                <a:gd name="adj" fmla="val 12433"/>
              </a:avLst>
            </a:prstGeom>
            <a:solidFill>
              <a:schemeClr val="accent5"/>
            </a:solidFill>
            <a:ln w="28575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Để lựa chọn được các điểm tham quan phù hợp với gia đình, em cần chú ý đến những đặc điểm nào của chuyến đi?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5" name="Google Shape;645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212106">
              <a:off x="8095088" y="3615531"/>
              <a:ext cx="798800" cy="13285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6" name="Google Shape;646;p33" descr="https://ik.imagekit.io/tvlk/blog/2023/06/nha-tho-da-sapa-acc-1.jpeg"/>
          <p:cNvPicPr preferRelativeResize="0"/>
          <p:nvPr/>
        </p:nvPicPr>
        <p:blipFill rotWithShape="1">
          <a:blip r:embed="rId4">
            <a:alphaModFix/>
          </a:blip>
          <a:srcRect r="29034"/>
          <a:stretch/>
        </p:blipFill>
        <p:spPr>
          <a:xfrm>
            <a:off x="366655" y="3261493"/>
            <a:ext cx="1576159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7" name="Google Shape;647;p33" descr="https://vnpay.vn/s1/statics.vnpay.vn/2023/8/03p5vkdif6771692342777578.jpg"/>
          <p:cNvPicPr preferRelativeResize="0"/>
          <p:nvPr/>
        </p:nvPicPr>
        <p:blipFill rotWithShape="1">
          <a:blip r:embed="rId5">
            <a:alphaModFix/>
          </a:blip>
          <a:srcRect l="18930" r="18752"/>
          <a:stretch/>
        </p:blipFill>
        <p:spPr>
          <a:xfrm>
            <a:off x="2608958" y="3261493"/>
            <a:ext cx="1580717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8" name="Google Shape;648;p33" descr="https://www.dongtravel.com/files/blog/9/cho-tinh-Sapa-hop-vao-ngay-nao-1.jpg"/>
          <p:cNvPicPr preferRelativeResize="0"/>
          <p:nvPr/>
        </p:nvPicPr>
        <p:blipFill rotWithShape="1">
          <a:blip r:embed="rId6">
            <a:alphaModFix/>
          </a:blip>
          <a:srcRect l="21911" r="3451"/>
          <a:stretch/>
        </p:blipFill>
        <p:spPr>
          <a:xfrm>
            <a:off x="4856311" y="3261493"/>
            <a:ext cx="1657762" cy="148070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9" name="Google Shape;649;p33"/>
          <p:cNvPicPr preferRelativeResize="0"/>
          <p:nvPr/>
        </p:nvPicPr>
        <p:blipFill rotWithShape="1">
          <a:blip r:embed="rId7">
            <a:alphaModFix/>
          </a:blip>
          <a:srcRect l="17145" r="18927"/>
          <a:stretch/>
        </p:blipFill>
        <p:spPr>
          <a:xfrm>
            <a:off x="7189026" y="3261493"/>
            <a:ext cx="1476004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34"/>
          <p:cNvGrpSpPr/>
          <p:nvPr/>
        </p:nvGrpSpPr>
        <p:grpSpPr>
          <a:xfrm>
            <a:off x="500462" y="1695556"/>
            <a:ext cx="4301366" cy="588065"/>
            <a:chOff x="2212557" y="1551606"/>
            <a:chExt cx="8602726" cy="1176130"/>
          </a:xfrm>
        </p:grpSpPr>
        <p:pic>
          <p:nvPicPr>
            <p:cNvPr id="655" name="Google Shape;655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34"/>
            <p:cNvSpPr/>
            <p:nvPr/>
          </p:nvSpPr>
          <p:spPr>
            <a:xfrm>
              <a:off x="3102800" y="1619740"/>
              <a:ext cx="771248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 ngày tham quan.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34"/>
          <p:cNvGrpSpPr/>
          <p:nvPr/>
        </p:nvGrpSpPr>
        <p:grpSpPr>
          <a:xfrm>
            <a:off x="275030" y="253893"/>
            <a:ext cx="6738029" cy="987234"/>
            <a:chOff x="1858777" y="378121"/>
            <a:chExt cx="6738029" cy="987234"/>
          </a:xfrm>
        </p:grpSpPr>
        <p:sp>
          <p:nvSpPr>
            <p:cNvPr id="658" name="Google Shape;658;p34"/>
            <p:cNvSpPr/>
            <p:nvPr/>
          </p:nvSpPr>
          <p:spPr>
            <a:xfrm>
              <a:off x="1892113" y="406695"/>
              <a:ext cx="6704693" cy="958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    Để lựa chọn được các điểm tham quan phù hợp với gia đình, em cần chú ý đến những đặc điểm sau:</a:t>
              </a:r>
              <a:endParaRPr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9" name="Google Shape;659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58777" y="378121"/>
              <a:ext cx="547248" cy="62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0" name="Google Shape;660;p34"/>
          <p:cNvGrpSpPr/>
          <p:nvPr/>
        </p:nvGrpSpPr>
        <p:grpSpPr>
          <a:xfrm>
            <a:off x="500462" y="2550007"/>
            <a:ext cx="4301366" cy="588065"/>
            <a:chOff x="2212557" y="1551606"/>
            <a:chExt cx="8602726" cy="1176130"/>
          </a:xfrm>
        </p:grpSpPr>
        <p:pic>
          <p:nvPicPr>
            <p:cNvPr id="661" name="Google Shape;661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Google Shape;662;p34"/>
            <p:cNvSpPr/>
            <p:nvPr/>
          </p:nvSpPr>
          <p:spPr>
            <a:xfrm>
              <a:off x="3102798" y="1619740"/>
              <a:ext cx="771248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Thành phần tham gia.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34"/>
          <p:cNvGrpSpPr/>
          <p:nvPr/>
        </p:nvGrpSpPr>
        <p:grpSpPr>
          <a:xfrm>
            <a:off x="500462" y="3381522"/>
            <a:ext cx="4301366" cy="565129"/>
            <a:chOff x="2212557" y="1551606"/>
            <a:chExt cx="8602726" cy="1130258"/>
          </a:xfrm>
        </p:grpSpPr>
        <p:pic>
          <p:nvPicPr>
            <p:cNvPr id="664" name="Google Shape;664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34"/>
            <p:cNvSpPr/>
            <p:nvPr/>
          </p:nvSpPr>
          <p:spPr>
            <a:xfrm>
              <a:off x="3102798" y="1619740"/>
              <a:ext cx="7712485" cy="996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Nhu cầu chung của mọi người.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6" name="Google Shape;666;p34" descr="https://static.vinwonders.com/production/du-lich-cho-tre-em-2.jpg"/>
          <p:cNvPicPr preferRelativeResize="0"/>
          <p:nvPr/>
        </p:nvPicPr>
        <p:blipFill rotWithShape="1">
          <a:blip r:embed="rId5">
            <a:alphaModFix/>
          </a:blip>
          <a:srcRect l="4722" r="5734"/>
          <a:stretch/>
        </p:blipFill>
        <p:spPr>
          <a:xfrm rot="-295594">
            <a:off x="4256349" y="1627228"/>
            <a:ext cx="1981200" cy="135865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7" name="Google Shape;667;p34" descr="https://images.foody.vn/images/15267728_1618599401770346_6906939649024625185_n.jpg"/>
          <p:cNvPicPr preferRelativeResize="0"/>
          <p:nvPr/>
        </p:nvPicPr>
        <p:blipFill rotWithShape="1">
          <a:blip r:embed="rId6">
            <a:alphaModFix/>
          </a:blip>
          <a:srcRect l="11283" r="5282"/>
          <a:stretch/>
        </p:blipFill>
        <p:spPr>
          <a:xfrm rot="411995">
            <a:off x="6909385" y="1581354"/>
            <a:ext cx="1700416" cy="13586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8" name="Google Shape;668;p34" descr="https://bbt.1cdn.vn/2023/08/18/ong-b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9130" y="3258626"/>
            <a:ext cx="2295475" cy="15298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/>
          <p:nvPr/>
        </p:nvSpPr>
        <p:spPr>
          <a:xfrm>
            <a:off x="241229" y="268505"/>
            <a:ext cx="8661542" cy="4620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0" y="338355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752457" y="1446350"/>
            <a:ext cx="8036622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hâu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An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Theo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2" name="Google Shape;232;p16"/>
          <p:cNvSpPr txBox="1"/>
          <p:nvPr/>
        </p:nvSpPr>
        <p:spPr>
          <a:xfrm>
            <a:off x="0" y="938519"/>
            <a:ext cx="9144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tình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huống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phần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Khởi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– SGK tr.11:</a:t>
            </a:r>
            <a:endParaRPr sz="2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07192">
            <a:off x="83837" y="2305964"/>
            <a:ext cx="532453" cy="5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61610">
            <a:off x="8322281" y="4398505"/>
            <a:ext cx="705420" cy="56084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6"/>
          <p:cNvSpPr/>
          <p:nvPr/>
        </p:nvSpPr>
        <p:spPr>
          <a:xfrm rot="-1305284" flipH="1">
            <a:off x="8291112" y="432203"/>
            <a:ext cx="436949" cy="413226"/>
          </a:xfrm>
          <a:custGeom>
            <a:avLst/>
            <a:gdLst/>
            <a:ahLst/>
            <a:cxnLst/>
            <a:rect l="l" t="t" r="r" b="b"/>
            <a:pathLst>
              <a:path w="2358" h="2230" extrusionOk="0">
                <a:moveTo>
                  <a:pt x="1231" y="0"/>
                </a:moveTo>
                <a:cubicBezTo>
                  <a:pt x="1192" y="0"/>
                  <a:pt x="1154" y="21"/>
                  <a:pt x="1131" y="66"/>
                </a:cubicBezTo>
                <a:lnTo>
                  <a:pt x="822" y="566"/>
                </a:lnTo>
                <a:cubicBezTo>
                  <a:pt x="810" y="602"/>
                  <a:pt x="774" y="626"/>
                  <a:pt x="726" y="626"/>
                </a:cubicBezTo>
                <a:lnTo>
                  <a:pt x="131" y="661"/>
                </a:lnTo>
                <a:cubicBezTo>
                  <a:pt x="48" y="673"/>
                  <a:pt x="0" y="780"/>
                  <a:pt x="60" y="852"/>
                </a:cubicBezTo>
                <a:lnTo>
                  <a:pt x="453" y="1292"/>
                </a:lnTo>
                <a:cubicBezTo>
                  <a:pt x="476" y="1328"/>
                  <a:pt x="488" y="1376"/>
                  <a:pt x="476" y="1399"/>
                </a:cubicBezTo>
                <a:lnTo>
                  <a:pt x="334" y="1983"/>
                </a:lnTo>
                <a:cubicBezTo>
                  <a:pt x="314" y="2051"/>
                  <a:pt x="374" y="2127"/>
                  <a:pt x="442" y="2127"/>
                </a:cubicBezTo>
                <a:cubicBezTo>
                  <a:pt x="457" y="2127"/>
                  <a:pt x="473" y="2123"/>
                  <a:pt x="488" y="2114"/>
                </a:cubicBezTo>
                <a:lnTo>
                  <a:pt x="1048" y="1876"/>
                </a:lnTo>
                <a:cubicBezTo>
                  <a:pt x="1055" y="1872"/>
                  <a:pt x="1064" y="1871"/>
                  <a:pt x="1074" y="1871"/>
                </a:cubicBezTo>
                <a:cubicBezTo>
                  <a:pt x="1098" y="1871"/>
                  <a:pt x="1126" y="1879"/>
                  <a:pt x="1143" y="1888"/>
                </a:cubicBezTo>
                <a:lnTo>
                  <a:pt x="1655" y="2209"/>
                </a:lnTo>
                <a:cubicBezTo>
                  <a:pt x="1672" y="2223"/>
                  <a:pt x="1691" y="2229"/>
                  <a:pt x="1710" y="2229"/>
                </a:cubicBezTo>
                <a:cubicBezTo>
                  <a:pt x="1770" y="2229"/>
                  <a:pt x="1828" y="2168"/>
                  <a:pt x="1810" y="2114"/>
                </a:cubicBezTo>
                <a:lnTo>
                  <a:pt x="1774" y="1519"/>
                </a:lnTo>
                <a:cubicBezTo>
                  <a:pt x="1774" y="1471"/>
                  <a:pt x="1786" y="1447"/>
                  <a:pt x="1810" y="1411"/>
                </a:cubicBezTo>
                <a:lnTo>
                  <a:pt x="2274" y="1042"/>
                </a:lnTo>
                <a:cubicBezTo>
                  <a:pt x="2358" y="971"/>
                  <a:pt x="2322" y="852"/>
                  <a:pt x="2239" y="840"/>
                </a:cubicBezTo>
                <a:lnTo>
                  <a:pt x="1643" y="697"/>
                </a:lnTo>
                <a:cubicBezTo>
                  <a:pt x="1608" y="685"/>
                  <a:pt x="1584" y="661"/>
                  <a:pt x="1560" y="626"/>
                </a:cubicBezTo>
                <a:lnTo>
                  <a:pt x="1346" y="78"/>
                </a:lnTo>
                <a:cubicBezTo>
                  <a:pt x="1320" y="27"/>
                  <a:pt x="1275" y="0"/>
                  <a:pt x="1231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6"/>
          <p:cNvSpPr/>
          <p:nvPr/>
        </p:nvSpPr>
        <p:spPr>
          <a:xfrm rot="1305284">
            <a:off x="411081" y="427707"/>
            <a:ext cx="436949" cy="413226"/>
          </a:xfrm>
          <a:custGeom>
            <a:avLst/>
            <a:gdLst/>
            <a:ahLst/>
            <a:cxnLst/>
            <a:rect l="l" t="t" r="r" b="b"/>
            <a:pathLst>
              <a:path w="2358" h="2230" extrusionOk="0">
                <a:moveTo>
                  <a:pt x="1231" y="0"/>
                </a:moveTo>
                <a:cubicBezTo>
                  <a:pt x="1192" y="0"/>
                  <a:pt x="1154" y="21"/>
                  <a:pt x="1131" y="66"/>
                </a:cubicBezTo>
                <a:lnTo>
                  <a:pt x="822" y="566"/>
                </a:lnTo>
                <a:cubicBezTo>
                  <a:pt x="810" y="602"/>
                  <a:pt x="774" y="626"/>
                  <a:pt x="726" y="626"/>
                </a:cubicBezTo>
                <a:lnTo>
                  <a:pt x="131" y="661"/>
                </a:lnTo>
                <a:cubicBezTo>
                  <a:pt x="48" y="673"/>
                  <a:pt x="0" y="780"/>
                  <a:pt x="60" y="852"/>
                </a:cubicBezTo>
                <a:lnTo>
                  <a:pt x="453" y="1292"/>
                </a:lnTo>
                <a:cubicBezTo>
                  <a:pt x="476" y="1328"/>
                  <a:pt x="488" y="1376"/>
                  <a:pt x="476" y="1399"/>
                </a:cubicBezTo>
                <a:lnTo>
                  <a:pt x="334" y="1983"/>
                </a:lnTo>
                <a:cubicBezTo>
                  <a:pt x="314" y="2051"/>
                  <a:pt x="374" y="2127"/>
                  <a:pt x="442" y="2127"/>
                </a:cubicBezTo>
                <a:cubicBezTo>
                  <a:pt x="457" y="2127"/>
                  <a:pt x="473" y="2123"/>
                  <a:pt x="488" y="2114"/>
                </a:cubicBezTo>
                <a:lnTo>
                  <a:pt x="1048" y="1876"/>
                </a:lnTo>
                <a:cubicBezTo>
                  <a:pt x="1055" y="1872"/>
                  <a:pt x="1064" y="1871"/>
                  <a:pt x="1074" y="1871"/>
                </a:cubicBezTo>
                <a:cubicBezTo>
                  <a:pt x="1098" y="1871"/>
                  <a:pt x="1126" y="1879"/>
                  <a:pt x="1143" y="1888"/>
                </a:cubicBezTo>
                <a:lnTo>
                  <a:pt x="1655" y="2209"/>
                </a:lnTo>
                <a:cubicBezTo>
                  <a:pt x="1672" y="2223"/>
                  <a:pt x="1691" y="2229"/>
                  <a:pt x="1710" y="2229"/>
                </a:cubicBezTo>
                <a:cubicBezTo>
                  <a:pt x="1770" y="2229"/>
                  <a:pt x="1828" y="2168"/>
                  <a:pt x="1810" y="2114"/>
                </a:cubicBezTo>
                <a:lnTo>
                  <a:pt x="1774" y="1519"/>
                </a:lnTo>
                <a:cubicBezTo>
                  <a:pt x="1774" y="1471"/>
                  <a:pt x="1786" y="1447"/>
                  <a:pt x="1810" y="1411"/>
                </a:cubicBezTo>
                <a:lnTo>
                  <a:pt x="2274" y="1042"/>
                </a:lnTo>
                <a:cubicBezTo>
                  <a:pt x="2358" y="971"/>
                  <a:pt x="2322" y="852"/>
                  <a:pt x="2239" y="840"/>
                </a:cubicBezTo>
                <a:lnTo>
                  <a:pt x="1643" y="697"/>
                </a:lnTo>
                <a:cubicBezTo>
                  <a:pt x="1608" y="685"/>
                  <a:pt x="1584" y="661"/>
                  <a:pt x="1560" y="626"/>
                </a:cubicBezTo>
                <a:lnTo>
                  <a:pt x="1346" y="78"/>
                </a:lnTo>
                <a:cubicBezTo>
                  <a:pt x="1320" y="27"/>
                  <a:pt x="1275" y="0"/>
                  <a:pt x="1231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5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5"/>
          <p:cNvSpPr txBox="1"/>
          <p:nvPr/>
        </p:nvSpPr>
        <p:spPr>
          <a:xfrm>
            <a:off x="0" y="737878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1. Chọn phương án sai: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5" name="Google Shape;675;p35"/>
          <p:cNvGrpSpPr/>
          <p:nvPr/>
        </p:nvGrpSpPr>
        <p:grpSpPr>
          <a:xfrm>
            <a:off x="1156725" y="1489515"/>
            <a:ext cx="6585557" cy="561281"/>
            <a:chOff x="706783" y="1475001"/>
            <a:chExt cx="6585557" cy="561281"/>
          </a:xfrm>
        </p:grpSpPr>
        <p:sp>
          <p:nvSpPr>
            <p:cNvPr id="676" name="Google Shape;676;p35"/>
            <p:cNvSpPr/>
            <p:nvPr/>
          </p:nvSpPr>
          <p:spPr>
            <a:xfrm>
              <a:off x="920302" y="1475001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Để giải quyết vấn đề em cần đưa ra quyết định.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06783" y="1542122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35"/>
          <p:cNvGrpSpPr/>
          <p:nvPr/>
        </p:nvGrpSpPr>
        <p:grpSpPr>
          <a:xfrm>
            <a:off x="1156725" y="2248434"/>
            <a:ext cx="6585557" cy="561281"/>
            <a:chOff x="706783" y="2233920"/>
            <a:chExt cx="6585557" cy="561281"/>
          </a:xfrm>
        </p:grpSpPr>
        <p:sp>
          <p:nvSpPr>
            <p:cNvPr id="679" name="Google Shape;679;p35"/>
            <p:cNvSpPr/>
            <p:nvPr/>
          </p:nvSpPr>
          <p:spPr>
            <a:xfrm>
              <a:off x="920302" y="2233920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Để có được quyết định em cần có thông tin.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06783" y="2301041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35"/>
          <p:cNvGrpSpPr/>
          <p:nvPr/>
        </p:nvGrpSpPr>
        <p:grpSpPr>
          <a:xfrm>
            <a:off x="1156725" y="3007352"/>
            <a:ext cx="6585557" cy="561281"/>
            <a:chOff x="706783" y="2992838"/>
            <a:chExt cx="6585557" cy="561281"/>
          </a:xfrm>
        </p:grpSpPr>
        <p:sp>
          <p:nvSpPr>
            <p:cNvPr id="682" name="Google Shape;682;p35"/>
            <p:cNvSpPr/>
            <p:nvPr/>
          </p:nvSpPr>
          <p:spPr>
            <a:xfrm>
              <a:off x="920302" y="2992838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Thông tin không có vai trò gì trong giải quyết vấn đề.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06783" y="3059959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35"/>
          <p:cNvGrpSpPr/>
          <p:nvPr/>
        </p:nvGrpSpPr>
        <p:grpSpPr>
          <a:xfrm>
            <a:off x="1156725" y="3833391"/>
            <a:ext cx="6585557" cy="882498"/>
            <a:chOff x="706783" y="3818877"/>
            <a:chExt cx="6585557" cy="882498"/>
          </a:xfrm>
        </p:grpSpPr>
        <p:sp>
          <p:nvSpPr>
            <p:cNvPr id="685" name="Google Shape;685;p35"/>
            <p:cNvSpPr/>
            <p:nvPr/>
          </p:nvSpPr>
          <p:spPr>
            <a:xfrm>
              <a:off x="920302" y="3818877"/>
              <a:ext cx="6372038" cy="882498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Thu thập, tìm kiếm thông tin liên quan rất quan trọng trong việc giải quyết vấn đề.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706783" y="3885998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35"/>
          <p:cNvSpPr/>
          <p:nvPr/>
        </p:nvSpPr>
        <p:spPr>
          <a:xfrm>
            <a:off x="7586885" y="2891924"/>
            <a:ext cx="623072" cy="583577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6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6"/>
          <p:cNvSpPr txBox="1"/>
          <p:nvPr/>
        </p:nvSpPr>
        <p:spPr>
          <a:xfrm>
            <a:off x="0" y="724895"/>
            <a:ext cx="9144000" cy="142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Em hãy truy cập vào website có địa chỉ </a:t>
            </a:r>
            <a:r>
              <a:rPr lang="en-US" sz="2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sodulich.hanoi.gov.vn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của Sở Du lịch Hà Nội để tìm kiếm thông tin và lập một danh sách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các địa điểm tham quan ở Thủ đô.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4" name="Google Shape;69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999" y="2347526"/>
            <a:ext cx="4059464" cy="23879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695" name="Google Shape;69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258" y="3744686"/>
            <a:ext cx="1731651" cy="139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37" descr="https://statics.vinwonders.com/nha-hat-lon-ha-noi-5_1676040733.JPG"/>
          <p:cNvPicPr preferRelativeResize="0"/>
          <p:nvPr/>
        </p:nvPicPr>
        <p:blipFill rotWithShape="1">
          <a:blip r:embed="rId3">
            <a:alphaModFix/>
          </a:blip>
          <a:srcRect l="18654" r="14308"/>
          <a:stretch/>
        </p:blipFill>
        <p:spPr>
          <a:xfrm>
            <a:off x="-2" y="-2927"/>
            <a:ext cx="3042283" cy="25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 descr="https://static.vinwonders.com/production/ho-hoan-kiem-2.jpg"/>
          <p:cNvPicPr preferRelativeResize="0"/>
          <p:nvPr/>
        </p:nvPicPr>
        <p:blipFill rotWithShape="1">
          <a:blip r:embed="rId4">
            <a:alphaModFix/>
          </a:blip>
          <a:srcRect l="330" r="20372"/>
          <a:stretch/>
        </p:blipFill>
        <p:spPr>
          <a:xfrm>
            <a:off x="3011714" y="-2"/>
            <a:ext cx="3084286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7" descr="https://ddk.1cdn.vn/2022/01/17/image.daidoanket.vn-images-upload-01172022-_31-5830_68f3200f.jpeg"/>
          <p:cNvPicPr preferRelativeResize="0"/>
          <p:nvPr/>
        </p:nvPicPr>
        <p:blipFill rotWithShape="1">
          <a:blip r:embed="rId5">
            <a:alphaModFix/>
          </a:blip>
          <a:srcRect l="32494" b="10734"/>
          <a:stretch/>
        </p:blipFill>
        <p:spPr>
          <a:xfrm>
            <a:off x="6096000" y="-1"/>
            <a:ext cx="3048001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7" descr="https://ik.imagekit.io/tvlk/blog/2023/07/bao-tang-my-thuat-Viet-Nam-1.png?tr=dpr-2,w-675"/>
          <p:cNvPicPr preferRelativeResize="0"/>
          <p:nvPr/>
        </p:nvPicPr>
        <p:blipFill rotWithShape="1">
          <a:blip r:embed="rId6">
            <a:alphaModFix/>
          </a:blip>
          <a:srcRect r="9499" b="3907"/>
          <a:stretch/>
        </p:blipFill>
        <p:spPr>
          <a:xfrm>
            <a:off x="0" y="2571750"/>
            <a:ext cx="3048000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7" descr="https://vcdn-ngoisao.vnecdn.net/2020/06/19/t4-1592566282-7865-1592567880_m_900x540.jpg"/>
          <p:cNvPicPr preferRelativeResize="0"/>
          <p:nvPr/>
        </p:nvPicPr>
        <p:blipFill rotWithShape="1">
          <a:blip r:embed="rId7">
            <a:alphaModFix/>
          </a:blip>
          <a:srcRect l="13315" r="15245"/>
          <a:stretch/>
        </p:blipFill>
        <p:spPr>
          <a:xfrm>
            <a:off x="3047999" y="2571750"/>
            <a:ext cx="3062137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7" descr="https://upload.wikimedia.org/wikipedia/commons/9/90/One_Pillar_Pagoda_Hanoi.jpg"/>
          <p:cNvPicPr preferRelativeResize="0"/>
          <p:nvPr/>
        </p:nvPicPr>
        <p:blipFill rotWithShape="1">
          <a:blip r:embed="rId8">
            <a:alphaModFix/>
          </a:blip>
          <a:srcRect l="2596"/>
          <a:stretch/>
        </p:blipFill>
        <p:spPr>
          <a:xfrm>
            <a:off x="6096000" y="2571750"/>
            <a:ext cx="3048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7"/>
          <p:cNvSpPr/>
          <p:nvPr/>
        </p:nvSpPr>
        <p:spPr>
          <a:xfrm>
            <a:off x="493485" y="1914023"/>
            <a:ext cx="2061028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Nhà hát Lớn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7"/>
          <p:cNvSpPr/>
          <p:nvPr/>
        </p:nvSpPr>
        <p:spPr>
          <a:xfrm>
            <a:off x="3548553" y="1917029"/>
            <a:ext cx="2061028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Hồ Hoàn Kiếm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7"/>
          <p:cNvSpPr/>
          <p:nvPr/>
        </p:nvSpPr>
        <p:spPr>
          <a:xfrm>
            <a:off x="6553200" y="1492241"/>
            <a:ext cx="2133599" cy="875432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Văn Miếu – Quốc Tử Giám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37"/>
          <p:cNvSpPr/>
          <p:nvPr/>
        </p:nvSpPr>
        <p:spPr>
          <a:xfrm>
            <a:off x="362856" y="4059142"/>
            <a:ext cx="2322286" cy="875432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Bảo tàng Mỹ thuật Việt Nam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7"/>
          <p:cNvSpPr/>
          <p:nvPr/>
        </p:nvSpPr>
        <p:spPr>
          <a:xfrm>
            <a:off x="3363495" y="4485775"/>
            <a:ext cx="2431143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Làng lụa Vạn Phúc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7"/>
          <p:cNvSpPr/>
          <p:nvPr/>
        </p:nvSpPr>
        <p:spPr>
          <a:xfrm>
            <a:off x="6560268" y="4485774"/>
            <a:ext cx="2133599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Chùa Một Cột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8">
            <a:hlinkClick r:id="rId3" action="ppaction://hlinksldjump"/>
          </p:cNvPr>
          <p:cNvSpPr/>
          <p:nvPr/>
        </p:nvSpPr>
        <p:spPr>
          <a:xfrm>
            <a:off x="1682300" y="-15978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7" name="Google Shape;717;p38"/>
          <p:cNvSpPr/>
          <p:nvPr/>
        </p:nvSpPr>
        <p:spPr>
          <a:xfrm>
            <a:off x="1659452" y="46264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8" name="Google Shape;718;p38">
            <a:hlinkClick r:id="rId6" action="ppaction://hlinksldjump"/>
          </p:cNvPr>
          <p:cNvSpPr/>
          <p:nvPr/>
        </p:nvSpPr>
        <p:spPr>
          <a:xfrm>
            <a:off x="3079313" y="-106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9" name="Google Shape;719;p38">
            <a:hlinkClick r:id="rId7" action="ppaction://hlinksldjump"/>
          </p:cNvPr>
          <p:cNvSpPr/>
          <p:nvPr/>
        </p:nvSpPr>
        <p:spPr>
          <a:xfrm>
            <a:off x="4500928" y="-15978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0" name="Google Shape;720;p38">
            <a:hlinkClick r:id="rId8" action="ppaction://hlinksldjump"/>
          </p:cNvPr>
          <p:cNvSpPr/>
          <p:nvPr/>
        </p:nvSpPr>
        <p:spPr>
          <a:xfrm>
            <a:off x="5897941" y="16486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8">
            <a:hlinkClick r:id="rId9" action="ppaction://hlinksldjump"/>
          </p:cNvPr>
          <p:cNvSpPr/>
          <p:nvPr/>
        </p:nvSpPr>
        <p:spPr>
          <a:xfrm>
            <a:off x="7194113" y="-17821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2" name="Google Shape;722;p38"/>
          <p:cNvSpPr/>
          <p:nvPr/>
        </p:nvSpPr>
        <p:spPr>
          <a:xfrm>
            <a:off x="0" y="586175"/>
            <a:ext cx="1790700" cy="4557325"/>
          </a:xfrm>
          <a:custGeom>
            <a:avLst/>
            <a:gdLst/>
            <a:ahLst/>
            <a:cxnLst/>
            <a:rect l="l" t="t" r="r" b="b"/>
            <a:pathLst>
              <a:path w="2668108" h="3741889" extrusionOk="0">
                <a:moveTo>
                  <a:pt x="0" y="0"/>
                </a:moveTo>
                <a:lnTo>
                  <a:pt x="2668108" y="0"/>
                </a:lnTo>
                <a:lnTo>
                  <a:pt x="2668108" y="3741890"/>
                </a:lnTo>
                <a:lnTo>
                  <a:pt x="0" y="37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472" t="-121" r="-822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38"/>
          <p:cNvSpPr/>
          <p:nvPr/>
        </p:nvSpPr>
        <p:spPr>
          <a:xfrm>
            <a:off x="2976912" y="99171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4" name="Google Shape;724;p38"/>
          <p:cNvSpPr/>
          <p:nvPr/>
        </p:nvSpPr>
        <p:spPr>
          <a:xfrm>
            <a:off x="4381384" y="116886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5" name="Google Shape;725;p38"/>
          <p:cNvSpPr/>
          <p:nvPr/>
        </p:nvSpPr>
        <p:spPr>
          <a:xfrm>
            <a:off x="5812371" y="142137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6" name="Google Shape;726;p38"/>
          <p:cNvSpPr/>
          <p:nvPr/>
        </p:nvSpPr>
        <p:spPr>
          <a:xfrm>
            <a:off x="7194113" y="142137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27" name="Google Shape;727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13744" y="-116782"/>
            <a:ext cx="4950529" cy="54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8" descr="https://cdn-icons-png.flaticon.com/128/9812/9812561.png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62437" y="4102100"/>
            <a:ext cx="821564" cy="82156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38"/>
          <p:cNvSpPr/>
          <p:nvPr/>
        </p:nvSpPr>
        <p:spPr>
          <a:xfrm>
            <a:off x="2610624" y="2078182"/>
            <a:ext cx="4262965" cy="191192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EF0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ĐẬP BÓNG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2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1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1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1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9"/>
          <p:cNvSpPr/>
          <p:nvPr/>
        </p:nvSpPr>
        <p:spPr>
          <a:xfrm>
            <a:off x="262167" y="312986"/>
            <a:ext cx="8656545" cy="125863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1: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Phần mềm nào sau đây giúp em tạo bài trình chiếu?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9"/>
          <p:cNvSpPr/>
          <p:nvPr/>
        </p:nvSpPr>
        <p:spPr>
          <a:xfrm>
            <a:off x="261576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Microsoft Word.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9"/>
          <p:cNvSpPr/>
          <p:nvPr/>
        </p:nvSpPr>
        <p:spPr>
          <a:xfrm>
            <a:off x="261577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Microsoft Teams.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9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Microsoft PowerPoint.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9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Microsoft Outlook.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9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Microsoft PowerPoint.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39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0"/>
          <p:cNvSpPr/>
          <p:nvPr/>
        </p:nvSpPr>
        <p:spPr>
          <a:xfrm>
            <a:off x="262167" y="312987"/>
            <a:ext cx="8656545" cy="9951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2: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Phát biểu nào sau đây 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0"/>
          <p:cNvSpPr/>
          <p:nvPr/>
        </p:nvSpPr>
        <p:spPr>
          <a:xfrm>
            <a:off x="261577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Khi làm việc nhóm, cần có tinh thần trách nhiệm.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0"/>
          <p:cNvSpPr/>
          <p:nvPr/>
        </p:nvSpPr>
        <p:spPr>
          <a:xfrm>
            <a:off x="261577" y="3284463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Khi làm việc nhóm, cần thảo luận, góp ý và giúp đỡ lẫn nhau.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0"/>
          <p:cNvSpPr/>
          <p:nvPr/>
        </p:nvSpPr>
        <p:spPr>
          <a:xfrm>
            <a:off x="4767315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làm việc nhóm, mỗi người chỉ cần quan tâm đến phần việc của mình.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0"/>
          <p:cNvSpPr/>
          <p:nvPr/>
        </p:nvSpPr>
        <p:spPr>
          <a:xfrm>
            <a:off x="4767314" y="3284463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Khi làm việc nhóm, cần phân công công việc dựa vào điểm mạnh của mỗi người.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0"/>
          <p:cNvSpPr/>
          <p:nvPr/>
        </p:nvSpPr>
        <p:spPr>
          <a:xfrm>
            <a:off x="4767314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làm việc nhóm, mỗi người chỉ cần quan tâm đến phần việc của mình.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4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1"/>
          <p:cNvSpPr/>
          <p:nvPr/>
        </p:nvSpPr>
        <p:spPr>
          <a:xfrm>
            <a:off x="262167" y="312986"/>
            <a:ext cx="8656545" cy="161423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3: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Khi tìm kiếm thông tin về các điểm tham quan ở Sa Pa,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 sẽ lựa chọn địa điểm nào nếu trong đoàn tham quan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có nhiều người già và trẻ em?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1"/>
          <p:cNvSpPr/>
          <p:nvPr/>
        </p:nvSpPr>
        <p:spPr>
          <a:xfrm>
            <a:off x="261577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Nhà thờ đá Sa Pa.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1"/>
          <p:cNvSpPr/>
          <p:nvPr/>
        </p:nvSpPr>
        <p:spPr>
          <a:xfrm>
            <a:off x="261577" y="3640063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Cầu Mây.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1"/>
          <p:cNvSpPr/>
          <p:nvPr/>
        </p:nvSpPr>
        <p:spPr>
          <a:xfrm>
            <a:off x="4767315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Thung lũng Mường Hoa.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1"/>
          <p:cNvSpPr/>
          <p:nvPr/>
        </p:nvSpPr>
        <p:spPr>
          <a:xfrm>
            <a:off x="4767314" y="3640063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Đỉnh Phan Xi Păng.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1"/>
          <p:cNvSpPr/>
          <p:nvPr/>
        </p:nvSpPr>
        <p:spPr>
          <a:xfrm>
            <a:off x="261576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Nhà thờ đá Sa Pa.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4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2"/>
          <p:cNvSpPr/>
          <p:nvPr/>
        </p:nvSpPr>
        <p:spPr>
          <a:xfrm>
            <a:off x="262167" y="312986"/>
            <a:ext cx="8656545" cy="125863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4: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Để tìm kiếm thông tin về các điểm tham quan ở Huế bằng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máy tìm kiếm google.com, em cần nhập từ khoá như thế nào?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2"/>
          <p:cNvSpPr/>
          <p:nvPr/>
        </p:nvSpPr>
        <p:spPr>
          <a:xfrm>
            <a:off x="261576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Điểm du lịch.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2"/>
          <p:cNvSpPr/>
          <p:nvPr/>
        </p:nvSpPr>
        <p:spPr>
          <a:xfrm>
            <a:off x="261577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2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Du lịch.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2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Các điểm tham quan ở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42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Các điểm tham quan ở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p4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3"/>
          <p:cNvSpPr/>
          <p:nvPr/>
        </p:nvSpPr>
        <p:spPr>
          <a:xfrm>
            <a:off x="262167" y="312987"/>
            <a:ext cx="8656545" cy="8046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5: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Phát biểu nào sau đây 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3"/>
          <p:cNvSpPr/>
          <p:nvPr/>
        </p:nvSpPr>
        <p:spPr>
          <a:xfrm>
            <a:off x="261577" y="1482727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Thu thập và tìm kiếm thông tin là cần thiết và quan trọng trong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3"/>
          <p:cNvSpPr/>
          <p:nvPr/>
        </p:nvSpPr>
        <p:spPr>
          <a:xfrm>
            <a:off x="261578" y="3271763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Bất kì thông tin nào em tìm kiếm được cũng giúp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3"/>
          <p:cNvSpPr/>
          <p:nvPr/>
        </p:nvSpPr>
        <p:spPr>
          <a:xfrm>
            <a:off x="4165600" y="1482727"/>
            <a:ext cx="4753112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tìm kiếm thông tin trên Internet, các thông tin phù hợp nhất với từ khoá được xếp ở đầu danh sách kết quả.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4165600" y="3271763"/>
            <a:ext cx="4753112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Để giải quyết vấn đề em cần đưa ra quyết định dựa vào những thông tin mà mình đã tìm kiếm được.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3"/>
          <p:cNvSpPr/>
          <p:nvPr/>
        </p:nvSpPr>
        <p:spPr>
          <a:xfrm>
            <a:off x="261577" y="3271763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Bất kì thông tin nào em tìm kiếm được cũng giúp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4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4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4"/>
          <p:cNvSpPr txBox="1"/>
          <p:nvPr/>
        </p:nvSpPr>
        <p:spPr>
          <a:xfrm>
            <a:off x="0" y="737878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Mẹ em có ý định mua một bộ truyện để tặng em nhân dịp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sinh nhật. Em hãy truy cập vào Internet và thực hiện: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4"/>
          <p:cNvSpPr/>
          <p:nvPr/>
        </p:nvSpPr>
        <p:spPr>
          <a:xfrm>
            <a:off x="458211" y="1898893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Tìm thông tin về những bộ truyện hay dành cho lứa tuổi thiếu niên.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4"/>
          <p:cNvSpPr/>
          <p:nvPr/>
        </p:nvSpPr>
        <p:spPr>
          <a:xfrm>
            <a:off x="458210" y="2705343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Chọn một bộ mà em thích rồi tìm thông tin về giá tiền, nơi bán.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4"/>
          <p:cNvSpPr/>
          <p:nvPr/>
        </p:nvSpPr>
        <p:spPr>
          <a:xfrm>
            <a:off x="458210" y="3511794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c) Ghi lại thông tin tìm được vào một tệp văn bản trên máy tính.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/>
          <p:nvPr/>
        </p:nvSpPr>
        <p:spPr>
          <a:xfrm>
            <a:off x="1427424" y="2181420"/>
            <a:ext cx="4887459" cy="6208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286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420000" algn="bl" rotWithShape="0">
              <a:schemeClr val="lt1">
                <a:alpha val="2549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7"/>
          <p:cNvGrpSpPr/>
          <p:nvPr/>
        </p:nvGrpSpPr>
        <p:grpSpPr>
          <a:xfrm>
            <a:off x="306142" y="2129526"/>
            <a:ext cx="7110658" cy="1909073"/>
            <a:chOff x="486801" y="577399"/>
            <a:chExt cx="1930749" cy="1907739"/>
          </a:xfrm>
        </p:grpSpPr>
        <p:sp>
          <p:nvSpPr>
            <p:cNvPr id="245" name="Google Shape;245;p17"/>
            <p:cNvSpPr/>
            <p:nvPr/>
          </p:nvSpPr>
          <p:spPr>
            <a:xfrm>
              <a:off x="716850" y="1864738"/>
              <a:ext cx="1700700" cy="620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286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420000" algn="bl" rotWithShape="0">
                <a:schemeClr val="lt1">
                  <a:alpha val="2549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486801" y="577399"/>
              <a:ext cx="1700700" cy="763763"/>
            </a:xfrm>
            <a:prstGeom prst="roundRect">
              <a:avLst>
                <a:gd name="adj" fmla="val 50000"/>
              </a:avLst>
            </a:prstGeom>
            <a:solidFill>
              <a:srgbClr val="E4EDF8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không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cần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thập</a:t>
              </a:r>
              <a:r>
                <a:rPr lang="en-US" sz="2000" dirty="0">
                  <a:solidFill>
                    <a:schemeClr val="dk1"/>
                  </a:solidFill>
                </a:rPr>
                <a:t>, </a:t>
              </a:r>
              <a:r>
                <a:rPr lang="en-US" sz="2000" dirty="0" err="1">
                  <a:solidFill>
                    <a:schemeClr val="dk1"/>
                  </a:solidFill>
                </a:rPr>
                <a:t>tìm</a:t>
              </a:r>
              <a:r>
                <a:rPr lang="en-US" sz="2000" dirty="0">
                  <a:solidFill>
                    <a:schemeClr val="dk1"/>
                  </a:solidFill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</a:rPr>
                <a:t>kiếm</a:t>
              </a:r>
              <a:r>
                <a:rPr lang="en-US" sz="2000" dirty="0">
                  <a:solidFill>
                    <a:schemeClr val="dk1"/>
                  </a:solidFill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</a:rPr>
                <a:t>thông</a:t>
              </a:r>
              <a:r>
                <a:rPr lang="en-US" sz="2000" dirty="0">
                  <a:solidFill>
                    <a:schemeClr val="dk1"/>
                  </a:solidFill>
                </a:rPr>
                <a:t> tin </a:t>
              </a:r>
              <a:r>
                <a:rPr lang="en-US" sz="2000" dirty="0" err="1">
                  <a:solidFill>
                    <a:schemeClr val="dk1"/>
                  </a:solidFill>
                </a:rPr>
                <a:t>về</a:t>
              </a:r>
              <a:r>
                <a:rPr lang="en-US" sz="2000" dirty="0">
                  <a:solidFill>
                    <a:schemeClr val="dk1"/>
                  </a:solidFill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</a:rPr>
                <a:t>châu</a:t>
              </a:r>
              <a:r>
                <a:rPr lang="en-US" sz="2000" dirty="0">
                  <a:solidFill>
                    <a:schemeClr val="dk1"/>
                  </a:solidFill>
                </a:rPr>
                <a:t> Nam </a:t>
              </a:r>
              <a:r>
                <a:rPr lang="en-US" sz="2000" dirty="0" err="1">
                  <a:solidFill>
                    <a:schemeClr val="dk1"/>
                  </a:solidFill>
                </a:rPr>
                <a:t>Cực</a:t>
              </a:r>
              <a:r>
                <a:rPr lang="en-US" sz="2000" dirty="0">
                  <a:solidFill>
                    <a:schemeClr val="dk1"/>
                  </a:solidFill>
                </a:rPr>
                <a:t>.</a:t>
              </a:r>
              <a:endPara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7"/>
          <p:cNvGrpSpPr/>
          <p:nvPr/>
        </p:nvGrpSpPr>
        <p:grpSpPr>
          <a:xfrm>
            <a:off x="0" y="460312"/>
            <a:ext cx="6877444" cy="1114781"/>
            <a:chOff x="0" y="460312"/>
            <a:chExt cx="6877444" cy="1114781"/>
          </a:xfrm>
        </p:grpSpPr>
        <p:grpSp>
          <p:nvGrpSpPr>
            <p:cNvPr id="248" name="Google Shape;248;p17"/>
            <p:cNvGrpSpPr/>
            <p:nvPr/>
          </p:nvGrpSpPr>
          <p:grpSpPr>
            <a:xfrm>
              <a:off x="733268" y="469496"/>
              <a:ext cx="6144176" cy="1096414"/>
              <a:chOff x="716850" y="1864738"/>
              <a:chExt cx="1700700" cy="620400"/>
            </a:xfrm>
          </p:grpSpPr>
          <p:sp>
            <p:nvSpPr>
              <p:cNvPr id="249" name="Google Shape;249;p17"/>
              <p:cNvSpPr/>
              <p:nvPr/>
            </p:nvSpPr>
            <p:spPr>
              <a:xfrm>
                <a:off x="716850" y="1864738"/>
                <a:ext cx="1700700" cy="6204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286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76200" dir="3420000" algn="bl" rotWithShape="0">
                  <a:schemeClr val="lt1">
                    <a:alpha val="2549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endParaRPr>
              </a:p>
            </p:txBody>
          </p:sp>
          <p:sp>
            <p:nvSpPr>
              <p:cNvPr id="250" name="Google Shape;250;p17"/>
              <p:cNvSpPr/>
              <p:nvPr/>
            </p:nvSpPr>
            <p:spPr>
              <a:xfrm>
                <a:off x="716850" y="1864738"/>
                <a:ext cx="1700700" cy="620400"/>
              </a:xfrm>
              <a:prstGeom prst="roundRect">
                <a:avLst>
                  <a:gd name="adj" fmla="val 16667"/>
                </a:avLst>
              </a:prstGeom>
              <a:solidFill>
                <a:srgbClr val="FFF3D9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Thảo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luận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nhóm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và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trả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lời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câu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1" i="1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hỏi</a:t>
                </a:r>
                <a:r>
                  <a:rPr lang="en-US" sz="2000" b="1" i="1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: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Em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hãy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đoán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xem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An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cần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làm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gì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khi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thiếu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0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thông</a:t>
                </a:r>
                <a:r>
                  <a:rPr lang="en-US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tin?</a:t>
                </a:r>
                <a:endParaRPr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51" name="Google Shape;251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60312"/>
              <a:ext cx="1153378" cy="11147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2" name="Google Shape;25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8423" y="3417765"/>
            <a:ext cx="704397" cy="65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7174" y="2209201"/>
            <a:ext cx="565272" cy="565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43;p17">
            <a:extLst>
              <a:ext uri="{FF2B5EF4-FFF2-40B4-BE49-F238E27FC236}">
                <a16:creationId xmlns:a16="http://schemas.microsoft.com/office/drawing/2014/main" id="{82049D22-22B3-4333-BD98-1DDBE34A9859}"/>
              </a:ext>
            </a:extLst>
          </p:cNvPr>
          <p:cNvSpPr/>
          <p:nvPr/>
        </p:nvSpPr>
        <p:spPr>
          <a:xfrm>
            <a:off x="920537" y="3362936"/>
            <a:ext cx="6594658" cy="764297"/>
          </a:xfrm>
          <a:prstGeom prst="roundRect">
            <a:avLst>
              <a:gd name="adj" fmla="val 50000"/>
            </a:avLst>
          </a:prstGeom>
          <a:solidFill>
            <a:srgbClr val="E4EDF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thập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tìm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kiếm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thông</a:t>
            </a:r>
            <a:r>
              <a:rPr lang="en-US" sz="2000" dirty="0">
                <a:solidFill>
                  <a:schemeClr val="dk1"/>
                </a:solidFill>
              </a:rPr>
              <a:t> tin </a:t>
            </a:r>
            <a:r>
              <a:rPr lang="en-US" sz="2000" dirty="0" err="1">
                <a:solidFill>
                  <a:schemeClr val="dk1"/>
                </a:solidFill>
              </a:rPr>
              <a:t>về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châu</a:t>
            </a:r>
            <a:r>
              <a:rPr lang="en-US" sz="2000" dirty="0">
                <a:solidFill>
                  <a:schemeClr val="dk1"/>
                </a:solidFill>
              </a:rPr>
              <a:t> Nam </a:t>
            </a:r>
            <a:r>
              <a:rPr lang="en-US" sz="2000" dirty="0" err="1">
                <a:solidFill>
                  <a:schemeClr val="dk1"/>
                </a:solidFill>
              </a:rPr>
              <a:t>Cực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5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9" name="Google Shape;799;p45"/>
          <p:cNvGrpSpPr/>
          <p:nvPr/>
        </p:nvGrpSpPr>
        <p:grpSpPr>
          <a:xfrm>
            <a:off x="-336148" y="724895"/>
            <a:ext cx="2450295" cy="748331"/>
            <a:chOff x="907475" y="676025"/>
            <a:chExt cx="3432866" cy="951563"/>
          </a:xfrm>
        </p:grpSpPr>
        <p:pic>
          <p:nvPicPr>
            <p:cNvPr id="800" name="Google Shape;800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749849" y="676025"/>
              <a:ext cx="1747275" cy="95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45"/>
            <p:cNvSpPr txBox="1"/>
            <p:nvPr/>
          </p:nvSpPr>
          <p:spPr>
            <a:xfrm>
              <a:off x="907475" y="816744"/>
              <a:ext cx="3432866" cy="508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Gợi ý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2" name="Google Shape;802;p45"/>
          <p:cNvGrpSpPr/>
          <p:nvPr/>
        </p:nvGrpSpPr>
        <p:grpSpPr>
          <a:xfrm>
            <a:off x="1232065" y="1473226"/>
            <a:ext cx="6679869" cy="553998"/>
            <a:chOff x="995363" y="1958369"/>
            <a:chExt cx="6679869" cy="553998"/>
          </a:xfrm>
        </p:grpSpPr>
        <p:sp>
          <p:nvSpPr>
            <p:cNvPr id="803" name="Google Shape;803;p45"/>
            <p:cNvSpPr txBox="1"/>
            <p:nvPr/>
          </p:nvSpPr>
          <p:spPr>
            <a:xfrm>
              <a:off x="1139383" y="1958369"/>
              <a:ext cx="65358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Những bộ truyện hay dành cho lứa tuổi thiếu niên:</a:t>
              </a:r>
              <a:endParaRPr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4" name="Google Shape;804;p45" descr="https://cdn-icons-png.flaticon.com/128/8532/85320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5363" y="2006822"/>
              <a:ext cx="492715" cy="4927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5" name="Google Shape;805;p45" descr="https://static-images.vnncdn.net/files/publish/2023/5/7/kim-dong-151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6045" y="2264780"/>
            <a:ext cx="1257383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6" name="Google Shape;806;p45" descr="https://product.hstatic.net/1000328521/product/alice_1_41b0c4b26551419abc5007b399063fe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2065" y="2264780"/>
            <a:ext cx="1211660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7" name="Google Shape;807;p45" descr="https://namthihouse.vn/upload/assets/fm/20220226/d0q5-pinocchio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9010" y="2264780"/>
            <a:ext cx="1795730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8" name="Google Shape;808;p45" descr="https://static.8cache.com/cover/o/eJzLyTDW1_VIzDROLfM3Noh31A8LM8zQLQlx8Uj11HeEgrw8V_0o5-Ck1IDyQEf3bP1iAwDLihCU/de-men-phieu-luu-ky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5748" y="2264780"/>
            <a:ext cx="1320942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6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4" name="Google Shape;814;p46"/>
          <p:cNvGrpSpPr/>
          <p:nvPr/>
        </p:nvGrpSpPr>
        <p:grpSpPr>
          <a:xfrm>
            <a:off x="-336148" y="724895"/>
            <a:ext cx="2450295" cy="748331"/>
            <a:chOff x="907475" y="676025"/>
            <a:chExt cx="3432866" cy="951563"/>
          </a:xfrm>
        </p:grpSpPr>
        <p:pic>
          <p:nvPicPr>
            <p:cNvPr id="815" name="Google Shape;815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749849" y="676025"/>
              <a:ext cx="1747275" cy="95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46"/>
            <p:cNvSpPr txBox="1"/>
            <p:nvPr/>
          </p:nvSpPr>
          <p:spPr>
            <a:xfrm>
              <a:off x="907475" y="816744"/>
              <a:ext cx="3432866" cy="508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Gợi ý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7" name="Google Shape;817;p46" descr="https://product.hstatic.net/200000343865/product/nhung-tam-long-cao-ca---tb-2022_7b606b3e0ca54b7f9619b4bc98a4df8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817" y="1235670"/>
            <a:ext cx="1957726" cy="293903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18" name="Google Shape;818;p46"/>
          <p:cNvSpPr/>
          <p:nvPr/>
        </p:nvSpPr>
        <p:spPr>
          <a:xfrm>
            <a:off x="4305637" y="1689126"/>
            <a:ext cx="3885863" cy="739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Giá tiền: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85 000 đồng.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46"/>
          <p:cNvSpPr/>
          <p:nvPr/>
        </p:nvSpPr>
        <p:spPr>
          <a:xfrm>
            <a:off x="4305637" y="2907233"/>
            <a:ext cx="3885863" cy="739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Nơi bán: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Nhà sách Kim Đồng.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oogle Shape;824;p47"/>
          <p:cNvGrpSpPr/>
          <p:nvPr/>
        </p:nvGrpSpPr>
        <p:grpSpPr>
          <a:xfrm>
            <a:off x="4499950" y="1368451"/>
            <a:ext cx="3271708" cy="2995382"/>
            <a:chOff x="1083450" y="1217401"/>
            <a:chExt cx="3271708" cy="2995382"/>
          </a:xfrm>
        </p:grpSpPr>
        <p:grpSp>
          <p:nvGrpSpPr>
            <p:cNvPr id="825" name="Google Shape;825;p47"/>
            <p:cNvGrpSpPr/>
            <p:nvPr/>
          </p:nvGrpSpPr>
          <p:grpSpPr>
            <a:xfrm>
              <a:off x="1083450" y="1217401"/>
              <a:ext cx="3271708" cy="2995382"/>
              <a:chOff x="2405732" y="637799"/>
              <a:chExt cx="6025243" cy="2978109"/>
            </a:xfrm>
          </p:grpSpPr>
          <p:sp>
            <p:nvSpPr>
              <p:cNvPr id="826" name="Google Shape;826;p47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7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" name="Google Shape;828;p47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829" name="Google Shape;829;p47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7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7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2" name="Google Shape;832;p47"/>
          <p:cNvGrpSpPr/>
          <p:nvPr/>
        </p:nvGrpSpPr>
        <p:grpSpPr>
          <a:xfrm>
            <a:off x="828150" y="1368451"/>
            <a:ext cx="3271708" cy="2995382"/>
            <a:chOff x="1083450" y="1217401"/>
            <a:chExt cx="3271708" cy="2995382"/>
          </a:xfrm>
        </p:grpSpPr>
        <p:grpSp>
          <p:nvGrpSpPr>
            <p:cNvPr id="833" name="Google Shape;833;p47"/>
            <p:cNvGrpSpPr/>
            <p:nvPr/>
          </p:nvGrpSpPr>
          <p:grpSpPr>
            <a:xfrm>
              <a:off x="1083450" y="1217401"/>
              <a:ext cx="3271708" cy="2995382"/>
              <a:chOff x="2405732" y="637799"/>
              <a:chExt cx="6025243" cy="2978109"/>
            </a:xfrm>
          </p:grpSpPr>
          <p:sp>
            <p:nvSpPr>
              <p:cNvPr id="834" name="Google Shape;834;p47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7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6" name="Google Shape;836;p47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837" name="Google Shape;837;p47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7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7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0" name="Google Shape;840;p47"/>
          <p:cNvGrpSpPr/>
          <p:nvPr/>
        </p:nvGrpSpPr>
        <p:grpSpPr>
          <a:xfrm>
            <a:off x="4755250" y="1608726"/>
            <a:ext cx="3271708" cy="2995382"/>
            <a:chOff x="1083450" y="1217401"/>
            <a:chExt cx="3271708" cy="2995382"/>
          </a:xfrm>
        </p:grpSpPr>
        <p:grpSp>
          <p:nvGrpSpPr>
            <p:cNvPr id="841" name="Google Shape;841;p47"/>
            <p:cNvGrpSpPr/>
            <p:nvPr/>
          </p:nvGrpSpPr>
          <p:grpSpPr>
            <a:xfrm>
              <a:off x="1083450" y="1217401"/>
              <a:ext cx="3271708" cy="2995382"/>
              <a:chOff x="2405732" y="637799"/>
              <a:chExt cx="6025243" cy="2978109"/>
            </a:xfrm>
          </p:grpSpPr>
          <p:sp>
            <p:nvSpPr>
              <p:cNvPr id="842" name="Google Shape;842;p47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47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4" name="Google Shape;844;p47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845" name="Google Shape;845;p47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47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47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47"/>
          <p:cNvGrpSpPr/>
          <p:nvPr/>
        </p:nvGrpSpPr>
        <p:grpSpPr>
          <a:xfrm>
            <a:off x="1083450" y="1608726"/>
            <a:ext cx="3271708" cy="2995382"/>
            <a:chOff x="1083450" y="1217401"/>
            <a:chExt cx="3271708" cy="2995382"/>
          </a:xfrm>
        </p:grpSpPr>
        <p:grpSp>
          <p:nvGrpSpPr>
            <p:cNvPr id="849" name="Google Shape;849;p47"/>
            <p:cNvGrpSpPr/>
            <p:nvPr/>
          </p:nvGrpSpPr>
          <p:grpSpPr>
            <a:xfrm>
              <a:off x="1083450" y="1217401"/>
              <a:ext cx="3271708" cy="2995382"/>
              <a:chOff x="2405732" y="637799"/>
              <a:chExt cx="6025243" cy="2978109"/>
            </a:xfrm>
          </p:grpSpPr>
          <p:sp>
            <p:nvSpPr>
              <p:cNvPr id="850" name="Google Shape;850;p47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7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2" name="Google Shape;852;p47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853" name="Google Shape;853;p47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7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47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6" name="Google Shape;856;p47"/>
          <p:cNvGrpSpPr/>
          <p:nvPr/>
        </p:nvGrpSpPr>
        <p:grpSpPr>
          <a:xfrm flipH="1">
            <a:off x="7481520" y="356992"/>
            <a:ext cx="1206193" cy="1177624"/>
            <a:chOff x="2180273" y="-464800"/>
            <a:chExt cx="1256975" cy="1227203"/>
          </a:xfrm>
        </p:grpSpPr>
        <p:sp>
          <p:nvSpPr>
            <p:cNvPr id="857" name="Google Shape;857;p4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9" name="Google Shape;859;p47"/>
          <p:cNvSpPr/>
          <p:nvPr/>
        </p:nvSpPr>
        <p:spPr>
          <a:xfrm>
            <a:off x="8255775" y="216941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47"/>
          <p:cNvSpPr txBox="1"/>
          <p:nvPr/>
        </p:nvSpPr>
        <p:spPr>
          <a:xfrm>
            <a:off x="0" y="320574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DẶN DÒ VỀ NHÀ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47"/>
          <p:cNvSpPr txBox="1"/>
          <p:nvPr/>
        </p:nvSpPr>
        <p:spPr>
          <a:xfrm>
            <a:off x="1361497" y="2943565"/>
            <a:ext cx="271542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Ôn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kiến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thức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47"/>
          <p:cNvSpPr txBox="1"/>
          <p:nvPr/>
        </p:nvSpPr>
        <p:spPr>
          <a:xfrm>
            <a:off x="4789030" y="2484442"/>
            <a:ext cx="299347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chuẩn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bị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4: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chức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lưu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trữ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tệp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mục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máy</a:t>
            </a: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47"/>
          <p:cNvSpPr/>
          <p:nvPr/>
        </p:nvSpPr>
        <p:spPr>
          <a:xfrm>
            <a:off x="2326270" y="1795685"/>
            <a:ext cx="785880" cy="7825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47"/>
          <p:cNvSpPr/>
          <p:nvPr/>
        </p:nvSpPr>
        <p:spPr>
          <a:xfrm>
            <a:off x="5998070" y="1817834"/>
            <a:ext cx="785880" cy="7825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48"/>
          <p:cNvGrpSpPr/>
          <p:nvPr/>
        </p:nvGrpSpPr>
        <p:grpSpPr>
          <a:xfrm>
            <a:off x="1341786" y="765906"/>
            <a:ext cx="6460427" cy="3387296"/>
            <a:chOff x="2746075" y="637800"/>
            <a:chExt cx="5685032" cy="3426600"/>
          </a:xfrm>
        </p:grpSpPr>
        <p:grpSp>
          <p:nvGrpSpPr>
            <p:cNvPr id="870" name="Google Shape;870;p48"/>
            <p:cNvGrpSpPr/>
            <p:nvPr/>
          </p:nvGrpSpPr>
          <p:grpSpPr>
            <a:xfrm>
              <a:off x="2746075" y="637800"/>
              <a:ext cx="5685032" cy="3426600"/>
              <a:chOff x="2746075" y="637800"/>
              <a:chExt cx="5685032" cy="3426600"/>
            </a:xfrm>
          </p:grpSpPr>
          <p:sp>
            <p:nvSpPr>
              <p:cNvPr id="871" name="Google Shape;871;p48"/>
              <p:cNvSpPr/>
              <p:nvPr/>
            </p:nvSpPr>
            <p:spPr>
              <a:xfrm>
                <a:off x="2746075" y="963600"/>
                <a:ext cx="5684700" cy="3100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48"/>
              <p:cNvSpPr/>
              <p:nvPr/>
            </p:nvSpPr>
            <p:spPr>
              <a:xfrm>
                <a:off x="2746407" y="637800"/>
                <a:ext cx="5684700" cy="330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" name="Google Shape;873;p48"/>
            <p:cNvGrpSpPr/>
            <p:nvPr/>
          </p:nvGrpSpPr>
          <p:grpSpPr>
            <a:xfrm>
              <a:off x="7478003" y="729844"/>
              <a:ext cx="784907" cy="155297"/>
              <a:chOff x="7189925" y="928775"/>
              <a:chExt cx="699000" cy="138300"/>
            </a:xfrm>
          </p:grpSpPr>
          <p:sp>
            <p:nvSpPr>
              <p:cNvPr id="874" name="Google Shape;874;p48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8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48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7" name="Google Shape;877;p48"/>
          <p:cNvGrpSpPr/>
          <p:nvPr/>
        </p:nvGrpSpPr>
        <p:grpSpPr>
          <a:xfrm flipH="1">
            <a:off x="6454132" y="3474008"/>
            <a:ext cx="1206193" cy="1177624"/>
            <a:chOff x="2180273" y="-464800"/>
            <a:chExt cx="1256975" cy="1227203"/>
          </a:xfrm>
        </p:grpSpPr>
        <p:sp>
          <p:nvSpPr>
            <p:cNvPr id="878" name="Google Shape;878;p4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0" name="Google Shape;880;p48"/>
          <p:cNvGrpSpPr/>
          <p:nvPr/>
        </p:nvGrpSpPr>
        <p:grpSpPr>
          <a:xfrm flipH="1">
            <a:off x="617664" y="1092881"/>
            <a:ext cx="1206193" cy="1177624"/>
            <a:chOff x="2180273" y="-464800"/>
            <a:chExt cx="1256975" cy="1227203"/>
          </a:xfrm>
        </p:grpSpPr>
        <p:sp>
          <p:nvSpPr>
            <p:cNvPr id="881" name="Google Shape;881;p4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3" name="Google Shape;883;p48"/>
          <p:cNvSpPr/>
          <p:nvPr/>
        </p:nvSpPr>
        <p:spPr>
          <a:xfrm>
            <a:off x="6677107" y="4440429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48"/>
          <p:cNvSpPr/>
          <p:nvPr/>
        </p:nvSpPr>
        <p:spPr>
          <a:xfrm>
            <a:off x="1677607" y="279629"/>
            <a:ext cx="292502" cy="32734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8"/>
          <p:cNvSpPr/>
          <p:nvPr/>
        </p:nvSpPr>
        <p:spPr>
          <a:xfrm rot="1917594">
            <a:off x="1971805" y="3799126"/>
            <a:ext cx="520851" cy="708153"/>
          </a:xfrm>
          <a:prstGeom prst="upArrow">
            <a:avLst>
              <a:gd name="adj1" fmla="val 25005"/>
              <a:gd name="adj2" fmla="val 10000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000000" algn="bl" rotWithShape="0">
              <a:schemeClr val="lt1">
                <a:alpha val="23529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48"/>
          <p:cNvSpPr txBox="1"/>
          <p:nvPr/>
        </p:nvSpPr>
        <p:spPr>
          <a:xfrm>
            <a:off x="0" y="1499933"/>
            <a:ext cx="9144000" cy="169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CẢM ƠN CẢ LỚP ĐÃ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 Ý LẮNG NGHE!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8"/>
          <p:cNvGrpSpPr/>
          <p:nvPr/>
        </p:nvGrpSpPr>
        <p:grpSpPr>
          <a:xfrm>
            <a:off x="366344" y="352375"/>
            <a:ext cx="8462596" cy="4421453"/>
            <a:chOff x="716650" y="637800"/>
            <a:chExt cx="7714350" cy="3867900"/>
          </a:xfrm>
        </p:grpSpPr>
        <p:sp>
          <p:nvSpPr>
            <p:cNvPr id="259" name="Google Shape;259;p18"/>
            <p:cNvSpPr/>
            <p:nvPr/>
          </p:nvSpPr>
          <p:spPr>
            <a:xfrm>
              <a:off x="716650" y="963600"/>
              <a:ext cx="7713900" cy="35421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18"/>
          <p:cNvGrpSpPr/>
          <p:nvPr/>
        </p:nvGrpSpPr>
        <p:grpSpPr>
          <a:xfrm>
            <a:off x="16224" y="-69280"/>
            <a:ext cx="1256975" cy="1227203"/>
            <a:chOff x="2180273" y="-464800"/>
            <a:chExt cx="1256975" cy="1227203"/>
          </a:xfrm>
        </p:grpSpPr>
        <p:sp>
          <p:nvSpPr>
            <p:cNvPr id="262" name="Google Shape;262;p1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18"/>
          <p:cNvGrpSpPr/>
          <p:nvPr/>
        </p:nvGrpSpPr>
        <p:grpSpPr>
          <a:xfrm rot="894781">
            <a:off x="221488" y="4255187"/>
            <a:ext cx="1342144" cy="493968"/>
            <a:chOff x="419375" y="2109025"/>
            <a:chExt cx="1137975" cy="418825"/>
          </a:xfrm>
        </p:grpSpPr>
        <p:sp>
          <p:nvSpPr>
            <p:cNvPr id="265" name="Google Shape;265;p18"/>
            <p:cNvSpPr/>
            <p:nvPr/>
          </p:nvSpPr>
          <p:spPr>
            <a:xfrm>
              <a:off x="434575" y="2109025"/>
              <a:ext cx="1122775" cy="418825"/>
            </a:xfrm>
            <a:custGeom>
              <a:avLst/>
              <a:gdLst/>
              <a:ahLst/>
              <a:cxnLst/>
              <a:rect l="l" t="t" r="r" b="b"/>
              <a:pathLst>
                <a:path w="44911" h="16753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lnTo>
                    <a:pt x="0" y="16359"/>
                  </a:lnTo>
                  <a:cubicBezTo>
                    <a:pt x="0" y="16574"/>
                    <a:pt x="179" y="16752"/>
                    <a:pt x="393" y="16752"/>
                  </a:cubicBezTo>
                  <a:lnTo>
                    <a:pt x="44518" y="16752"/>
                  </a:lnTo>
                  <a:cubicBezTo>
                    <a:pt x="44732" y="16752"/>
                    <a:pt x="44911" y="16574"/>
                    <a:pt x="44911" y="16359"/>
                  </a:cubicBezTo>
                  <a:lnTo>
                    <a:pt x="44911" y="393"/>
                  </a:lnTo>
                  <a:cubicBezTo>
                    <a:pt x="44911" y="179"/>
                    <a:pt x="44732" y="0"/>
                    <a:pt x="4451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19375" y="2109025"/>
              <a:ext cx="1098675" cy="418825"/>
            </a:xfrm>
            <a:custGeom>
              <a:avLst/>
              <a:gdLst/>
              <a:ahLst/>
              <a:cxnLst/>
              <a:rect l="l" t="t" r="r" b="b"/>
              <a:pathLst>
                <a:path w="43947" h="16753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16359"/>
                  </a:lnTo>
                  <a:cubicBezTo>
                    <a:pt x="1" y="16574"/>
                    <a:pt x="180" y="16752"/>
                    <a:pt x="394" y="16752"/>
                  </a:cubicBezTo>
                  <a:lnTo>
                    <a:pt x="43554" y="16752"/>
                  </a:lnTo>
                  <a:cubicBezTo>
                    <a:pt x="43780" y="16752"/>
                    <a:pt x="43947" y="16574"/>
                    <a:pt x="43947" y="16359"/>
                  </a:cubicBezTo>
                  <a:lnTo>
                    <a:pt x="43947" y="393"/>
                  </a:lnTo>
                  <a:cubicBezTo>
                    <a:pt x="43947" y="179"/>
                    <a:pt x="43780" y="0"/>
                    <a:pt x="43554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700075" y="2428400"/>
              <a:ext cx="522125" cy="55400"/>
            </a:xfrm>
            <a:custGeom>
              <a:avLst/>
              <a:gdLst/>
              <a:ahLst/>
              <a:cxnLst/>
              <a:rect l="l" t="t" r="r" b="b"/>
              <a:pathLst>
                <a:path w="20885" h="2216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lnTo>
                    <a:pt x="1" y="2037"/>
                  </a:lnTo>
                  <a:cubicBezTo>
                    <a:pt x="1" y="2132"/>
                    <a:pt x="84" y="2215"/>
                    <a:pt x="179" y="2215"/>
                  </a:cubicBezTo>
                  <a:lnTo>
                    <a:pt x="20694" y="2215"/>
                  </a:lnTo>
                  <a:cubicBezTo>
                    <a:pt x="20801" y="2215"/>
                    <a:pt x="20884" y="2132"/>
                    <a:pt x="20884" y="2037"/>
                  </a:cubicBezTo>
                  <a:lnTo>
                    <a:pt x="20884" y="179"/>
                  </a:lnTo>
                  <a:cubicBezTo>
                    <a:pt x="20884" y="72"/>
                    <a:pt x="20801" y="1"/>
                    <a:pt x="2069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467000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5875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4"/>
                  </a:cubicBezTo>
                  <a:lnTo>
                    <a:pt x="2216" y="191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6652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742950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6" y="2132"/>
                    <a:pt x="2226" y="2024"/>
                  </a:cubicBezTo>
                  <a:lnTo>
                    <a:pt x="2226" y="191"/>
                  </a:lnTo>
                  <a:cubicBezTo>
                    <a:pt x="2226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8206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8983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43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97630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054000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131675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209375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1287050" y="22486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467000" y="2248325"/>
              <a:ext cx="95275" cy="55675"/>
            </a:xfrm>
            <a:custGeom>
              <a:avLst/>
              <a:gdLst/>
              <a:ahLst/>
              <a:cxnLst/>
              <a:rect l="l" t="t" r="r" b="b"/>
              <a:pathLst>
                <a:path w="3811" h="2227" extrusionOk="0">
                  <a:moveTo>
                    <a:pt x="251" y="0"/>
                  </a:moveTo>
                  <a:cubicBezTo>
                    <a:pt x="108" y="0"/>
                    <a:pt x="1" y="119"/>
                    <a:pt x="1" y="262"/>
                  </a:cubicBezTo>
                  <a:lnTo>
                    <a:pt x="1" y="1977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77"/>
                  </a:cubicBezTo>
                  <a:lnTo>
                    <a:pt x="3811" y="262"/>
                  </a:lnTo>
                  <a:cubicBezTo>
                    <a:pt x="3811" y="119"/>
                    <a:pt x="3692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544700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2237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8"/>
            <p:cNvSpPr/>
            <p:nvPr/>
          </p:nvSpPr>
          <p:spPr>
            <a:xfrm>
              <a:off x="7000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7777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5545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4" y="1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93315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3" y="1"/>
                    <a:pt x="203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101112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108882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116650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124420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1321875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139987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467000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544700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4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62237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1"/>
                    <a:pt x="2216" y="2024"/>
                  </a:cubicBezTo>
                  <a:lnTo>
                    <a:pt x="2216" y="191"/>
                  </a:lnTo>
                  <a:cubicBezTo>
                    <a:pt x="2216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467000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544700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622375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7000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7777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85545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93315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01112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1088825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116650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24420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1321875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1377550" y="224832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0"/>
                  </a:moveTo>
                  <a:cubicBezTo>
                    <a:pt x="286" y="0"/>
                    <a:pt x="0" y="310"/>
                    <a:pt x="0" y="691"/>
                  </a:cubicBezTo>
                  <a:lnTo>
                    <a:pt x="0" y="1667"/>
                  </a:lnTo>
                  <a:cubicBezTo>
                    <a:pt x="0" y="2048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65"/>
                  </a:lnTo>
                  <a:cubicBezTo>
                    <a:pt x="893" y="5442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42"/>
                    <a:pt x="3108" y="4965"/>
                  </a:cubicBezTo>
                  <a:lnTo>
                    <a:pt x="3108" y="1667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0"/>
                    <a:pt x="245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1244200" y="2428400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1321875" y="2428400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1399875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700075" y="2420675"/>
              <a:ext cx="522125" cy="55675"/>
            </a:xfrm>
            <a:custGeom>
              <a:avLst/>
              <a:gdLst/>
              <a:ahLst/>
              <a:cxnLst/>
              <a:rect l="l" t="t" r="r" b="b"/>
              <a:pathLst>
                <a:path w="20885" h="2227" extrusionOk="0">
                  <a:moveTo>
                    <a:pt x="179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48"/>
                  </a:lnTo>
                  <a:cubicBezTo>
                    <a:pt x="1" y="2143"/>
                    <a:pt x="84" y="2227"/>
                    <a:pt x="179" y="2227"/>
                  </a:cubicBezTo>
                  <a:lnTo>
                    <a:pt x="20694" y="2227"/>
                  </a:lnTo>
                  <a:cubicBezTo>
                    <a:pt x="20801" y="2227"/>
                    <a:pt x="20884" y="2143"/>
                    <a:pt x="20884" y="2048"/>
                  </a:cubicBezTo>
                  <a:lnTo>
                    <a:pt x="20884" y="191"/>
                  </a:lnTo>
                  <a:cubicBezTo>
                    <a:pt x="20884" y="83"/>
                    <a:pt x="20801" y="0"/>
                    <a:pt x="2069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467000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5875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6652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8"/>
            <p:cNvSpPr/>
            <p:nvPr/>
          </p:nvSpPr>
          <p:spPr>
            <a:xfrm>
              <a:off x="742950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6" y="2132"/>
                    <a:pt x="2226" y="2025"/>
                  </a:cubicBezTo>
                  <a:lnTo>
                    <a:pt x="2226" y="191"/>
                  </a:lnTo>
                  <a:cubicBezTo>
                    <a:pt x="2226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8206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8983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43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97630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1054000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1131675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1209375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1287050" y="2240875"/>
              <a:ext cx="55700" cy="55700"/>
            </a:xfrm>
            <a:custGeom>
              <a:avLst/>
              <a:gdLst/>
              <a:ahLst/>
              <a:cxnLst/>
              <a:rect l="l" t="t" r="r" b="b"/>
              <a:pathLst>
                <a:path w="2228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467000" y="2240875"/>
              <a:ext cx="95275" cy="55700"/>
            </a:xfrm>
            <a:custGeom>
              <a:avLst/>
              <a:gdLst/>
              <a:ahLst/>
              <a:cxnLst/>
              <a:rect l="l" t="t" r="r" b="b"/>
              <a:pathLst>
                <a:path w="3811" h="2228" extrusionOk="0">
                  <a:moveTo>
                    <a:pt x="251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1965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65"/>
                  </a:cubicBezTo>
                  <a:lnTo>
                    <a:pt x="3811" y="251"/>
                  </a:lnTo>
                  <a:cubicBezTo>
                    <a:pt x="3811" y="108"/>
                    <a:pt x="3692" y="1"/>
                    <a:pt x="3549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544700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62237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43"/>
                    <a:pt x="2216" y="2036"/>
                  </a:cubicBezTo>
                  <a:lnTo>
                    <a:pt x="2216" y="203"/>
                  </a:lnTo>
                  <a:cubicBezTo>
                    <a:pt x="2216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7000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7777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85545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93315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101112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108882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116650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124420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321875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139987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467000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544700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62237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4"/>
                  </a:cubicBezTo>
                  <a:lnTo>
                    <a:pt x="2216" y="203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467000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544700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622375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1"/>
                    <a:pt x="2216" y="2024"/>
                  </a:cubicBezTo>
                  <a:lnTo>
                    <a:pt x="2216" y="203"/>
                  </a:lnTo>
                  <a:cubicBezTo>
                    <a:pt x="2216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7000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7777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85545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93315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101112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1088825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116650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124420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1321875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1377550" y="224087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1"/>
                  </a:moveTo>
                  <a:cubicBezTo>
                    <a:pt x="286" y="1"/>
                    <a:pt x="0" y="310"/>
                    <a:pt x="0" y="691"/>
                  </a:cubicBezTo>
                  <a:lnTo>
                    <a:pt x="0" y="1668"/>
                  </a:lnTo>
                  <a:cubicBezTo>
                    <a:pt x="0" y="2049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54"/>
                  </a:lnTo>
                  <a:cubicBezTo>
                    <a:pt x="893" y="5430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30"/>
                    <a:pt x="3108" y="4954"/>
                  </a:cubicBezTo>
                  <a:lnTo>
                    <a:pt x="3108" y="1668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1"/>
                    <a:pt x="2453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1244200" y="24206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1321875" y="24206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1399875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8"/>
          <p:cNvGrpSpPr/>
          <p:nvPr/>
        </p:nvGrpSpPr>
        <p:grpSpPr>
          <a:xfrm flipH="1">
            <a:off x="8115725" y="4104070"/>
            <a:ext cx="973177" cy="950127"/>
            <a:chOff x="2180273" y="-464800"/>
            <a:chExt cx="1256975" cy="1227203"/>
          </a:xfrm>
        </p:grpSpPr>
        <p:sp>
          <p:nvSpPr>
            <p:cNvPr id="356" name="Google Shape;356;p1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8"/>
          <p:cNvGrpSpPr/>
          <p:nvPr/>
        </p:nvGrpSpPr>
        <p:grpSpPr>
          <a:xfrm rot="-3251362" flipH="1">
            <a:off x="8151936" y="411035"/>
            <a:ext cx="694224" cy="985363"/>
            <a:chOff x="1801400" y="1718664"/>
            <a:chExt cx="640972" cy="909778"/>
          </a:xfrm>
        </p:grpSpPr>
        <p:sp>
          <p:nvSpPr>
            <p:cNvPr id="359" name="Google Shape;359;p18"/>
            <p:cNvSpPr/>
            <p:nvPr/>
          </p:nvSpPr>
          <p:spPr>
            <a:xfrm>
              <a:off x="2087331" y="1718664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18"/>
          <p:cNvSpPr txBox="1"/>
          <p:nvPr/>
        </p:nvSpPr>
        <p:spPr>
          <a:xfrm>
            <a:off x="-25624" y="905318"/>
            <a:ext cx="9144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CHỦ ĐỀ C: TỔ CHỨC LƯU TRỮ, </a:t>
            </a: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 KIẾM VÀ TRAO ĐỔI THÔNG TIN</a:t>
            </a: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8"/>
          <p:cNvSpPr txBox="1"/>
          <p:nvPr/>
        </p:nvSpPr>
        <p:spPr>
          <a:xfrm>
            <a:off x="16223" y="2372813"/>
            <a:ext cx="9144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3. THÔNG TIN TRONG GIẢI QUYẾT VẤN ĐỀ</a:t>
            </a:r>
            <a:endParaRPr sz="28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1013152" y="1653103"/>
            <a:ext cx="829600" cy="829600"/>
            <a:chOff x="811900" y="1708600"/>
            <a:chExt cx="968100" cy="968100"/>
          </a:xfrm>
        </p:grpSpPr>
        <p:sp>
          <p:nvSpPr>
            <p:cNvPr id="370" name="Google Shape;370;p19"/>
            <p:cNvSpPr/>
            <p:nvPr/>
          </p:nvSpPr>
          <p:spPr>
            <a:xfrm>
              <a:off x="811900" y="1708600"/>
              <a:ext cx="968100" cy="968100"/>
            </a:xfrm>
            <a:prstGeom prst="roundRect">
              <a:avLst>
                <a:gd name="adj" fmla="val 22963"/>
              </a:avLst>
            </a:prstGeom>
            <a:solidFill>
              <a:schemeClr val="accent4"/>
            </a:solidFill>
            <a:ln>
              <a:noFill/>
            </a:ln>
            <a:effectLst>
              <a:outerShdw dist="57150" dir="2820000" algn="bl" rotWithShape="0">
                <a:schemeClr val="lt1">
                  <a:alpha val="23529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913425" y="1810125"/>
              <a:ext cx="765000" cy="765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19"/>
          <p:cNvSpPr txBox="1">
            <a:spLocks noGrp="1"/>
          </p:cNvSpPr>
          <p:nvPr>
            <p:ph type="title" idx="2"/>
          </p:nvPr>
        </p:nvSpPr>
        <p:spPr>
          <a:xfrm>
            <a:off x="1062177" y="1856266"/>
            <a:ext cx="745535" cy="31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500" b="1">
                <a:latin typeface="Arial"/>
                <a:ea typeface="Arial"/>
                <a:cs typeface="Arial"/>
                <a:sym typeface="Arial"/>
              </a:rPr>
              <a:t>01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19"/>
          <p:cNvGrpSpPr/>
          <p:nvPr/>
        </p:nvGrpSpPr>
        <p:grpSpPr>
          <a:xfrm flipH="1">
            <a:off x="6089170" y="-408"/>
            <a:ext cx="1206193" cy="1177624"/>
            <a:chOff x="2180273" y="-464800"/>
            <a:chExt cx="1256975" cy="1227203"/>
          </a:xfrm>
        </p:grpSpPr>
        <p:sp>
          <p:nvSpPr>
            <p:cNvPr id="374" name="Google Shape;374;p19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9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9"/>
          <p:cNvSpPr/>
          <p:nvPr/>
        </p:nvSpPr>
        <p:spPr>
          <a:xfrm>
            <a:off x="8279173" y="281136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9"/>
          <p:cNvSpPr txBox="1"/>
          <p:nvPr/>
        </p:nvSpPr>
        <p:spPr>
          <a:xfrm>
            <a:off x="0" y="466758"/>
            <a:ext cx="629797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9"/>
          <p:cNvSpPr txBox="1"/>
          <p:nvPr/>
        </p:nvSpPr>
        <p:spPr>
          <a:xfrm>
            <a:off x="1929753" y="1518197"/>
            <a:ext cx="677852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thiết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tầm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trọng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thập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quyết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19"/>
          <p:cNvGrpSpPr/>
          <p:nvPr/>
        </p:nvGrpSpPr>
        <p:grpSpPr>
          <a:xfrm>
            <a:off x="1013152" y="2757171"/>
            <a:ext cx="829600" cy="829600"/>
            <a:chOff x="811900" y="1708600"/>
            <a:chExt cx="968100" cy="968100"/>
          </a:xfrm>
        </p:grpSpPr>
        <p:sp>
          <p:nvSpPr>
            <p:cNvPr id="380" name="Google Shape;380;p19"/>
            <p:cNvSpPr/>
            <p:nvPr/>
          </p:nvSpPr>
          <p:spPr>
            <a:xfrm>
              <a:off x="811900" y="1708600"/>
              <a:ext cx="968100" cy="968100"/>
            </a:xfrm>
            <a:prstGeom prst="roundRect">
              <a:avLst>
                <a:gd name="adj" fmla="val 22963"/>
              </a:avLst>
            </a:prstGeom>
            <a:solidFill>
              <a:schemeClr val="accent4"/>
            </a:solidFill>
            <a:ln>
              <a:noFill/>
            </a:ln>
            <a:effectLst>
              <a:outerShdw dist="57150" dir="2820000" algn="bl" rotWithShape="0">
                <a:schemeClr val="lt1">
                  <a:alpha val="23529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913425" y="1810125"/>
              <a:ext cx="765000" cy="765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2" name="Google Shape;382;p19"/>
          <p:cNvSpPr txBox="1">
            <a:spLocks noGrp="1"/>
          </p:cNvSpPr>
          <p:nvPr>
            <p:ph type="title" idx="2"/>
          </p:nvPr>
        </p:nvSpPr>
        <p:spPr>
          <a:xfrm>
            <a:off x="1062177" y="2960334"/>
            <a:ext cx="745535" cy="31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500" b="1">
                <a:latin typeface="Arial"/>
                <a:ea typeface="Arial"/>
                <a:cs typeface="Arial"/>
                <a:sym typeface="Arial"/>
              </a:rPr>
              <a:t>02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 txBox="1"/>
          <p:nvPr/>
        </p:nvSpPr>
        <p:spPr>
          <a:xfrm>
            <a:off x="1929753" y="2912712"/>
            <a:ext cx="60095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phù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quyết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4" name="Google Shape;384;p19"/>
          <p:cNvGrpSpPr/>
          <p:nvPr/>
        </p:nvGrpSpPr>
        <p:grpSpPr>
          <a:xfrm>
            <a:off x="1013152" y="3861239"/>
            <a:ext cx="829600" cy="829600"/>
            <a:chOff x="811900" y="1708600"/>
            <a:chExt cx="968100" cy="968100"/>
          </a:xfrm>
        </p:grpSpPr>
        <p:sp>
          <p:nvSpPr>
            <p:cNvPr id="385" name="Google Shape;385;p19"/>
            <p:cNvSpPr/>
            <p:nvPr/>
          </p:nvSpPr>
          <p:spPr>
            <a:xfrm>
              <a:off x="811900" y="1708600"/>
              <a:ext cx="968100" cy="968100"/>
            </a:xfrm>
            <a:prstGeom prst="roundRect">
              <a:avLst>
                <a:gd name="adj" fmla="val 22963"/>
              </a:avLst>
            </a:prstGeom>
            <a:solidFill>
              <a:schemeClr val="accent4"/>
            </a:solidFill>
            <a:ln>
              <a:noFill/>
            </a:ln>
            <a:effectLst>
              <a:outerShdw dist="57150" dir="2820000" algn="bl" rotWithShape="0">
                <a:schemeClr val="lt1">
                  <a:alpha val="23529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913425" y="1810125"/>
              <a:ext cx="765000" cy="765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19"/>
          <p:cNvSpPr txBox="1">
            <a:spLocks noGrp="1"/>
          </p:cNvSpPr>
          <p:nvPr>
            <p:ph type="title" idx="2"/>
          </p:nvPr>
        </p:nvSpPr>
        <p:spPr>
          <a:xfrm>
            <a:off x="1062177" y="4064402"/>
            <a:ext cx="745535" cy="31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500" b="1">
                <a:latin typeface="Arial"/>
                <a:ea typeface="Arial"/>
                <a:cs typeface="Arial"/>
                <a:sym typeface="Arial"/>
              </a:rPr>
              <a:t>03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9"/>
          <p:cNvSpPr txBox="1"/>
          <p:nvPr/>
        </p:nvSpPr>
        <p:spPr>
          <a:xfrm>
            <a:off x="1929753" y="4016780"/>
            <a:ext cx="60095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tác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khác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quyết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vấn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cụ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0"/>
          <p:cNvGrpSpPr/>
          <p:nvPr/>
        </p:nvGrpSpPr>
        <p:grpSpPr>
          <a:xfrm>
            <a:off x="1618688" y="849384"/>
            <a:ext cx="7135868" cy="3125489"/>
            <a:chOff x="1944678" y="839576"/>
            <a:chExt cx="6486225" cy="3464478"/>
          </a:xfrm>
        </p:grpSpPr>
        <p:grpSp>
          <p:nvGrpSpPr>
            <p:cNvPr id="394" name="Google Shape;394;p20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395" name="Google Shape;395;p20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accent5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0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397;p20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398" name="Google Shape;398;p20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0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0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1" name="Google Shape;401;p20"/>
          <p:cNvGrpSpPr/>
          <p:nvPr/>
        </p:nvGrpSpPr>
        <p:grpSpPr>
          <a:xfrm>
            <a:off x="436160" y="255094"/>
            <a:ext cx="1417663" cy="1407212"/>
            <a:chOff x="716597" y="637800"/>
            <a:chExt cx="7714403" cy="1734906"/>
          </a:xfrm>
        </p:grpSpPr>
        <p:sp>
          <p:nvSpPr>
            <p:cNvPr id="402" name="Google Shape;402;p20"/>
            <p:cNvSpPr/>
            <p:nvPr/>
          </p:nvSpPr>
          <p:spPr>
            <a:xfrm>
              <a:off x="716597" y="963606"/>
              <a:ext cx="7713900" cy="14091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0"/>
          <p:cNvSpPr txBox="1">
            <a:spLocks noGrp="1"/>
          </p:cNvSpPr>
          <p:nvPr>
            <p:ph type="ctrTitle"/>
          </p:nvPr>
        </p:nvSpPr>
        <p:spPr>
          <a:xfrm>
            <a:off x="1752639" y="1308659"/>
            <a:ext cx="6867549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vi-VN" sz="3200" b="1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Giải thích được sự cần thiết, tầm quan trọng của việc thu thập và tìm thông tin trong giải quyết vấn đề.</a:t>
            </a:r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/>
          </p:nvPr>
        </p:nvSpPr>
        <p:spPr>
          <a:xfrm>
            <a:off x="658867" y="562198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01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0"/>
          <p:cNvGrpSpPr/>
          <p:nvPr/>
        </p:nvGrpSpPr>
        <p:grpSpPr>
          <a:xfrm>
            <a:off x="1071239" y="326991"/>
            <a:ext cx="699000" cy="138300"/>
            <a:chOff x="7189925" y="928775"/>
            <a:chExt cx="699000" cy="138300"/>
          </a:xfrm>
        </p:grpSpPr>
        <p:sp>
          <p:nvSpPr>
            <p:cNvPr id="407" name="Google Shape;407;p20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20"/>
          <p:cNvGrpSpPr/>
          <p:nvPr/>
        </p:nvGrpSpPr>
        <p:grpSpPr>
          <a:xfrm rot="-2700000" flipH="1">
            <a:off x="1260123" y="3093780"/>
            <a:ext cx="1020232" cy="1515270"/>
            <a:chOff x="1801400" y="1717721"/>
            <a:chExt cx="613189" cy="910721"/>
          </a:xfrm>
        </p:grpSpPr>
        <p:sp>
          <p:nvSpPr>
            <p:cNvPr id="411" name="Google Shape;411;p20"/>
            <p:cNvSpPr/>
            <p:nvPr/>
          </p:nvSpPr>
          <p:spPr>
            <a:xfrm>
              <a:off x="2059548" y="1717721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BD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20"/>
          <p:cNvGrpSpPr/>
          <p:nvPr/>
        </p:nvGrpSpPr>
        <p:grpSpPr>
          <a:xfrm flipH="1">
            <a:off x="7454243" y="3451432"/>
            <a:ext cx="1206193" cy="1177624"/>
            <a:chOff x="2180273" y="-464800"/>
            <a:chExt cx="1256975" cy="1227203"/>
          </a:xfrm>
        </p:grpSpPr>
        <p:sp>
          <p:nvSpPr>
            <p:cNvPr id="416" name="Google Shape;416;p2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p20"/>
          <p:cNvSpPr/>
          <p:nvPr/>
        </p:nvSpPr>
        <p:spPr>
          <a:xfrm>
            <a:off x="1048458" y="206855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" name="Google Shape;419;p20"/>
          <p:cNvGrpSpPr/>
          <p:nvPr/>
        </p:nvGrpSpPr>
        <p:grpSpPr>
          <a:xfrm>
            <a:off x="6724126" y="481569"/>
            <a:ext cx="903278" cy="881883"/>
            <a:chOff x="2180273" y="-464800"/>
            <a:chExt cx="1256975" cy="1227203"/>
          </a:xfrm>
        </p:grpSpPr>
        <p:sp>
          <p:nvSpPr>
            <p:cNvPr id="420" name="Google Shape;420;p2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"/>
          <p:cNvSpPr/>
          <p:nvPr/>
        </p:nvSpPr>
        <p:spPr>
          <a:xfrm>
            <a:off x="2995295" y="254001"/>
            <a:ext cx="3153409" cy="637488"/>
          </a:xfrm>
          <a:prstGeom prst="roundRect">
            <a:avLst>
              <a:gd name="adj" fmla="val 16667"/>
            </a:avLst>
          </a:prstGeom>
          <a:solidFill>
            <a:srgbClr val="D4DEE7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THẢO LUẬN NHÓM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1"/>
          <p:cNvSpPr txBox="1"/>
          <p:nvPr/>
        </p:nvSpPr>
        <p:spPr>
          <a:xfrm>
            <a:off x="-1" y="1036118"/>
            <a:ext cx="9144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phần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1 SGK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1"/>
          <p:cNvSpPr txBox="1"/>
          <p:nvPr/>
        </p:nvSpPr>
        <p:spPr>
          <a:xfrm>
            <a:off x="848360" y="1617660"/>
            <a:ext cx="8039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en-US" sz="2000" dirty="0">
                <a:solidFill>
                  <a:schemeClr val="dk1"/>
                </a:solidFill>
              </a:rPr>
              <a:t>	1/ </a:t>
            </a:r>
            <a:r>
              <a:rPr lang="en-US" sz="2000" dirty="0" err="1">
                <a:solidFill>
                  <a:schemeClr val="dk1"/>
                </a:solidFill>
              </a:rPr>
              <a:t>Nếu</a:t>
            </a:r>
            <a:r>
              <a:rPr lang="en-US" sz="2000" dirty="0">
                <a:solidFill>
                  <a:schemeClr val="dk1"/>
                </a:solidFill>
              </a:rPr>
              <a:t> An </a:t>
            </a:r>
            <a:r>
              <a:rPr lang="en-US" sz="2000" dirty="0" err="1">
                <a:solidFill>
                  <a:schemeClr val="dk1"/>
                </a:solidFill>
              </a:rPr>
              <a:t>không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cần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thu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thập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tìm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kiếm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thông</a:t>
            </a:r>
            <a:r>
              <a:rPr lang="en-US" sz="2000" dirty="0">
                <a:solidFill>
                  <a:schemeClr val="dk1"/>
                </a:solidFill>
              </a:rPr>
              <a:t> tin </a:t>
            </a:r>
            <a:r>
              <a:rPr lang="en-US" sz="2000" dirty="0" err="1">
                <a:solidFill>
                  <a:schemeClr val="dk1"/>
                </a:solidFill>
              </a:rPr>
              <a:t>về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châu</a:t>
            </a:r>
            <a:r>
              <a:rPr lang="en-US" sz="2000" dirty="0">
                <a:solidFill>
                  <a:schemeClr val="dk1"/>
                </a:solidFill>
              </a:rPr>
              <a:t> Nam </a:t>
            </a:r>
            <a:r>
              <a:rPr lang="en-US" sz="2000" dirty="0" err="1">
                <a:solidFill>
                  <a:schemeClr val="dk1"/>
                </a:solidFill>
              </a:rPr>
              <a:t>Cực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thì</a:t>
            </a:r>
            <a:r>
              <a:rPr lang="en-US" sz="2000" dirty="0">
                <a:solidFill>
                  <a:schemeClr val="dk1"/>
                </a:solidFill>
              </a:rPr>
              <a:t> An </a:t>
            </a:r>
            <a:r>
              <a:rPr lang="en-US" sz="2000" dirty="0" err="1">
                <a:solidFill>
                  <a:schemeClr val="dk1"/>
                </a:solidFill>
              </a:rPr>
              <a:t>có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hoàn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thành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nhiệm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vụ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được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giao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không</a:t>
            </a:r>
            <a:r>
              <a:rPr lang="en-US" sz="2000" dirty="0">
                <a:solidFill>
                  <a:schemeClr val="dk1"/>
                </a:solidFill>
              </a:rPr>
              <a:t>? </a:t>
            </a:r>
          </a:p>
        </p:txBody>
      </p:sp>
      <p:sp>
        <p:nvSpPr>
          <p:cNvPr id="5" name="Google Shape;428;p21">
            <a:extLst>
              <a:ext uri="{FF2B5EF4-FFF2-40B4-BE49-F238E27FC236}">
                <a16:creationId xmlns:a16="http://schemas.microsoft.com/office/drawing/2014/main" id="{D4CB8BA5-0E47-4740-9C13-EA366496256B}"/>
              </a:ext>
            </a:extLst>
          </p:cNvPr>
          <p:cNvSpPr txBox="1"/>
          <p:nvPr/>
        </p:nvSpPr>
        <p:spPr>
          <a:xfrm>
            <a:off x="848360" y="2618285"/>
            <a:ext cx="80391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en-US" sz="2000" dirty="0">
                <a:solidFill>
                  <a:schemeClr val="dk1"/>
                </a:solidFill>
              </a:rPr>
              <a:t>	2/ </a:t>
            </a:r>
            <a:r>
              <a:rPr lang="en-US" sz="2000" dirty="0" err="1">
                <a:solidFill>
                  <a:schemeClr val="dk1"/>
                </a:solidFill>
              </a:rPr>
              <a:t>Để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hoàn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thành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nhiệm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vụ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được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giao</a:t>
            </a:r>
            <a:r>
              <a:rPr lang="en-US" sz="2000" dirty="0">
                <a:solidFill>
                  <a:schemeClr val="dk1"/>
                </a:solidFill>
              </a:rPr>
              <a:t> An </a:t>
            </a:r>
            <a:r>
              <a:rPr lang="en-US" sz="2000" dirty="0" err="1">
                <a:solidFill>
                  <a:schemeClr val="dk1"/>
                </a:solidFill>
              </a:rPr>
              <a:t>cần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phải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làm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gì</a:t>
            </a:r>
            <a:r>
              <a:rPr lang="en-US" sz="2000" dirty="0">
                <a:solidFill>
                  <a:schemeClr val="dk1"/>
                </a:solidFill>
              </a:rPr>
              <a:t>?</a:t>
            </a:r>
          </a:p>
        </p:txBody>
      </p:sp>
      <p:sp>
        <p:nvSpPr>
          <p:cNvPr id="6" name="Google Shape;428;p21">
            <a:extLst>
              <a:ext uri="{FF2B5EF4-FFF2-40B4-BE49-F238E27FC236}">
                <a16:creationId xmlns:a16="http://schemas.microsoft.com/office/drawing/2014/main" id="{A7275020-766D-4852-BA95-F171F683A829}"/>
              </a:ext>
            </a:extLst>
          </p:cNvPr>
          <p:cNvSpPr txBox="1"/>
          <p:nvPr/>
        </p:nvSpPr>
        <p:spPr>
          <a:xfrm>
            <a:off x="848360" y="3221868"/>
            <a:ext cx="8039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en-US" sz="2000" dirty="0">
                <a:solidFill>
                  <a:schemeClr val="dk1"/>
                </a:solidFill>
              </a:rPr>
              <a:t>	3/ </a:t>
            </a:r>
            <a:r>
              <a:rPr lang="en-US" sz="2000" dirty="0" err="1">
                <a:solidFill>
                  <a:schemeClr val="dk1"/>
                </a:solidFill>
              </a:rPr>
              <a:t>Vậy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việc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thu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thập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tìm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kiếm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thông</a:t>
            </a:r>
            <a:r>
              <a:rPr lang="en-US" sz="2000" dirty="0">
                <a:solidFill>
                  <a:schemeClr val="dk1"/>
                </a:solidFill>
              </a:rPr>
              <a:t> tin </a:t>
            </a:r>
            <a:r>
              <a:rPr lang="en-US" sz="2000" dirty="0" err="1">
                <a:solidFill>
                  <a:schemeClr val="dk1"/>
                </a:solidFill>
              </a:rPr>
              <a:t>có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quan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trọng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trong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việc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giải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quyết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vấn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đề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không</a:t>
            </a:r>
            <a:r>
              <a:rPr lang="en-US" sz="2000" dirty="0">
                <a:solidFill>
                  <a:schemeClr val="dk1"/>
                </a:solidFill>
              </a:rPr>
              <a:t>? </a:t>
            </a:r>
            <a:r>
              <a:rPr lang="en-US" sz="2000" dirty="0" err="1">
                <a:solidFill>
                  <a:schemeClr val="dk1"/>
                </a:solidFill>
              </a:rPr>
              <a:t>Vì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sao</a:t>
            </a:r>
            <a:r>
              <a:rPr lang="en-US" sz="2000" dirty="0">
                <a:solidFill>
                  <a:schemeClr val="dk1"/>
                </a:solidFill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3"/>
          <p:cNvGrpSpPr/>
          <p:nvPr/>
        </p:nvGrpSpPr>
        <p:grpSpPr>
          <a:xfrm>
            <a:off x="1049258" y="1575576"/>
            <a:ext cx="3062854" cy="2665884"/>
            <a:chOff x="1049258" y="1575576"/>
            <a:chExt cx="3062854" cy="2665884"/>
          </a:xfrm>
        </p:grpSpPr>
        <p:sp>
          <p:nvSpPr>
            <p:cNvPr id="450" name="Google Shape;450;p23"/>
            <p:cNvSpPr/>
            <p:nvPr/>
          </p:nvSpPr>
          <p:spPr>
            <a:xfrm>
              <a:off x="2422332" y="1575576"/>
              <a:ext cx="316706" cy="97817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1049258" y="2553749"/>
              <a:ext cx="3062854" cy="1687711"/>
            </a:xfrm>
            <a:prstGeom prst="roundRect">
              <a:avLst>
                <a:gd name="adj" fmla="val 904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 thông tin sẽ khiến em gặp khó khăn trong giải quyết vấn đề.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5266542" y="1575575"/>
            <a:ext cx="2711598" cy="2670967"/>
            <a:chOff x="5266542" y="1575575"/>
            <a:chExt cx="2711598" cy="2670967"/>
          </a:xfrm>
        </p:grpSpPr>
        <p:sp>
          <p:nvSpPr>
            <p:cNvPr id="453" name="Google Shape;453;p23"/>
            <p:cNvSpPr/>
            <p:nvPr/>
          </p:nvSpPr>
          <p:spPr>
            <a:xfrm>
              <a:off x="5266542" y="2553749"/>
              <a:ext cx="2711598" cy="1692793"/>
            </a:xfrm>
            <a:prstGeom prst="roundRect">
              <a:avLst>
                <a:gd name="adj" fmla="val 904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 đủ thông tin sẽ giúp em giải quyết vấn đề tốt hơn.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6463988" y="1575575"/>
              <a:ext cx="316706" cy="97817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Google Shape;455;p23"/>
          <p:cNvSpPr/>
          <p:nvPr/>
        </p:nvSpPr>
        <p:spPr>
          <a:xfrm>
            <a:off x="1447394" y="757358"/>
            <a:ext cx="6290715" cy="1020602"/>
          </a:xfrm>
          <a:prstGeom prst="roundRect">
            <a:avLst>
              <a:gd name="adj" fmla="val 14397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Việc thu thập, tìm kiếm thông tin trong giải quyết vấn đề cần thiết và quan trọng vì: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5"/>
          <p:cNvSpPr txBox="1"/>
          <p:nvPr/>
        </p:nvSpPr>
        <p:spPr>
          <a:xfrm>
            <a:off x="-49416" y="188712"/>
            <a:ext cx="935911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Sắp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xếp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dung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dưới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phù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lí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thiết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tầm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quan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trọng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việc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thu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thập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tìm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thông</a:t>
            </a:r>
            <a:r>
              <a:rPr lang="en-US" sz="2000" b="1" dirty="0">
                <a:solidFill>
                  <a:srgbClr val="C00000"/>
                </a:solidFill>
              </a:rPr>
              <a:t> tin </a:t>
            </a:r>
            <a:r>
              <a:rPr lang="en-US" sz="2000" b="1" dirty="0" err="1">
                <a:solidFill>
                  <a:srgbClr val="C00000"/>
                </a:solidFill>
              </a:rPr>
              <a:t>trong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quyết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vấn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đề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25"/>
          <p:cNvGrpSpPr/>
          <p:nvPr/>
        </p:nvGrpSpPr>
        <p:grpSpPr>
          <a:xfrm>
            <a:off x="1379445" y="1900663"/>
            <a:ext cx="5882185" cy="488207"/>
            <a:chOff x="506957" y="1410963"/>
            <a:chExt cx="5882185" cy="488207"/>
          </a:xfrm>
        </p:grpSpPr>
        <p:sp>
          <p:nvSpPr>
            <p:cNvPr id="482" name="Google Shape;482;p25"/>
            <p:cNvSpPr/>
            <p:nvPr/>
          </p:nvSpPr>
          <p:spPr>
            <a:xfrm>
              <a:off x="773657" y="1410963"/>
              <a:ext cx="5615485" cy="48820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Muốn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tin ta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cần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thập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506957" y="1410963"/>
              <a:ext cx="533400" cy="48820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25"/>
          <p:cNvGrpSpPr/>
          <p:nvPr/>
        </p:nvGrpSpPr>
        <p:grpSpPr>
          <a:xfrm>
            <a:off x="1379445" y="2555983"/>
            <a:ext cx="5882185" cy="488207"/>
            <a:chOff x="506957" y="1410963"/>
            <a:chExt cx="5882185" cy="488207"/>
          </a:xfrm>
        </p:grpSpPr>
        <p:sp>
          <p:nvSpPr>
            <p:cNvPr id="485" name="Google Shape;485;p25"/>
            <p:cNvSpPr/>
            <p:nvPr/>
          </p:nvSpPr>
          <p:spPr>
            <a:xfrm>
              <a:off x="773657" y="1410963"/>
              <a:ext cx="5615485" cy="488207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Khi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quyết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vấn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ta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cần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ra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quyết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định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506957" y="1410963"/>
              <a:ext cx="533400" cy="48820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25"/>
          <p:cNvGrpSpPr/>
          <p:nvPr/>
        </p:nvGrpSpPr>
        <p:grpSpPr>
          <a:xfrm>
            <a:off x="1379445" y="3211303"/>
            <a:ext cx="5882185" cy="747006"/>
            <a:chOff x="506957" y="1410963"/>
            <a:chExt cx="5882185" cy="593583"/>
          </a:xfrm>
        </p:grpSpPr>
        <p:sp>
          <p:nvSpPr>
            <p:cNvPr id="488" name="Google Shape;488;p25"/>
            <p:cNvSpPr/>
            <p:nvPr/>
          </p:nvSpPr>
          <p:spPr>
            <a:xfrm>
              <a:off x="773657" y="1410963"/>
              <a:ext cx="5615485" cy="59358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Quyết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định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đưa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ra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dựa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tin ta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nhận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506957" y="1410963"/>
              <a:ext cx="533400" cy="488207"/>
            </a:xfrm>
            <a:prstGeom prst="diamond">
              <a:avLst/>
            </a:prstGeom>
            <a:solidFill>
              <a:srgbClr val="E4F3F7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25"/>
          <p:cNvSpPr/>
          <p:nvPr/>
        </p:nvSpPr>
        <p:spPr>
          <a:xfrm>
            <a:off x="7286911" y="1890490"/>
            <a:ext cx="543292" cy="400818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7293048" y="2526520"/>
            <a:ext cx="543292" cy="400818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7250089" y="3230593"/>
            <a:ext cx="543292" cy="400818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16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se &amp; Keyboard Efficient Use Workshop by Slidesgo">
  <a:themeElements>
    <a:clrScheme name="Simple Light">
      <a:dk1>
        <a:srgbClr val="415A75"/>
      </a:dk1>
      <a:lt1>
        <a:srgbClr val="7CACE1"/>
      </a:lt1>
      <a:dk2>
        <a:srgbClr val="BFE2EC"/>
      </a:dk2>
      <a:lt2>
        <a:srgbClr val="E7FFFF"/>
      </a:lt2>
      <a:accent1>
        <a:srgbClr val="FFFDD1"/>
      </a:accent1>
      <a:accent2>
        <a:srgbClr val="FEE4A7"/>
      </a:accent2>
      <a:accent3>
        <a:srgbClr val="FFE0E1"/>
      </a:accent3>
      <a:accent4>
        <a:srgbClr val="FFFFFF"/>
      </a:accent4>
      <a:accent5>
        <a:srgbClr val="FFFFFF"/>
      </a:accent5>
      <a:accent6>
        <a:srgbClr val="FCCBCD"/>
      </a:accent6>
      <a:hlink>
        <a:srgbClr val="415A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1839</Words>
  <Application>Microsoft Office PowerPoint</Application>
  <PresentationFormat>On-screen Show (16:9)</PresentationFormat>
  <Paragraphs>159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Times New Roman</vt:lpstr>
      <vt:lpstr>Wingdings</vt:lpstr>
      <vt:lpstr>Karla Medium</vt:lpstr>
      <vt:lpstr>Fredoka</vt:lpstr>
      <vt:lpstr>Mouse &amp; Keyboard Efficient Use Workshop by Slidesgo</vt:lpstr>
      <vt:lpstr>PowerPoint Presentation</vt:lpstr>
      <vt:lpstr>PowerPoint Presentation</vt:lpstr>
      <vt:lpstr>PowerPoint Presentation</vt:lpstr>
      <vt:lpstr>PowerPoint Presentation</vt:lpstr>
      <vt:lpstr>01</vt:lpstr>
      <vt:lpstr>Giải thích được sự cần thiết, tầm quan trọng của việc thu thập và tìm thông tin trong giải quyết vấn đề.</vt:lpstr>
      <vt:lpstr>PowerPoint Presentation</vt:lpstr>
      <vt:lpstr>PowerPoint Presentation</vt:lpstr>
      <vt:lpstr>PowerPoint Presentation</vt:lpstr>
      <vt:lpstr>PowerPoint Presentation</vt:lpstr>
      <vt:lpstr>Tìm và chọn được thông tin phù hợp với vấn đề cần giải quyết.</vt:lpstr>
      <vt:lpstr>PowerPoint Presentation</vt:lpstr>
      <vt:lpstr>PowerPoint Presentation</vt:lpstr>
      <vt:lpstr>PowerPoint Presentation</vt:lpstr>
      <vt:lpstr>Thể hiện được sự hợp tác với người khác để giải quyết vấn đề cụ thể.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14</cp:revision>
  <dcterms:modified xsi:type="dcterms:W3CDTF">2024-12-25T08:32:22Z</dcterms:modified>
</cp:coreProperties>
</file>