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hpwjwgya6fOeU9lfHJ21NkuqVv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g giới thiệu"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24"/>
          <p:cNvSpPr txBox="1"/>
          <p:nvPr>
            <p:ph type="ctrTitle"/>
          </p:nvPr>
        </p:nvSpPr>
        <p:spPr>
          <a:xfrm>
            <a:off x="1524000" y="1122363"/>
            <a:ext cx="9144000" cy="28354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4"/>
          <p:cNvSpPr txBox="1"/>
          <p:nvPr>
            <p:ph idx="1" type="subTitle"/>
          </p:nvPr>
        </p:nvSpPr>
        <p:spPr>
          <a:xfrm>
            <a:off x="1528548" y="4088198"/>
            <a:ext cx="9139451" cy="116960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4"/>
          <p:cNvPicPr preferRelativeResize="0"/>
          <p:nvPr/>
        </p:nvPicPr>
        <p:blipFill rotWithShape="1">
          <a:blip r:embed="rId3">
            <a:alphaModFix/>
          </a:blip>
          <a:srcRect b="0" l="0" r="0" t="0"/>
          <a:stretch/>
        </p:blipFill>
        <p:spPr>
          <a:xfrm>
            <a:off x="218839" y="206828"/>
            <a:ext cx="1305161" cy="103498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Khởi động">
  <p:cSld name="1_Khởi động">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33"/>
          <p:cNvSpPr txBox="1"/>
          <p:nvPr>
            <p:ph type="title"/>
          </p:nvPr>
        </p:nvSpPr>
        <p:spPr>
          <a:xfrm>
            <a:off x="1756228" y="365125"/>
            <a:ext cx="9597571" cy="1325563"/>
          </a:xfrm>
          <a:prstGeom prst="rect">
            <a:avLst/>
          </a:prstGeom>
          <a:solidFill>
            <a:srgbClr val="CBDC50">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3"/>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3"/>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3"/>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Khám phá">
  <p:cSld name="1_Khám phá">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34"/>
          <p:cNvSpPr txBox="1"/>
          <p:nvPr>
            <p:ph type="title"/>
          </p:nvPr>
        </p:nvSpPr>
        <p:spPr>
          <a:xfrm>
            <a:off x="1756228" y="365125"/>
            <a:ext cx="9597571" cy="1325563"/>
          </a:xfrm>
          <a:prstGeom prst="rect">
            <a:avLst/>
          </a:prstGeom>
          <a:solidFill>
            <a:srgbClr val="00B3CD">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4"/>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Đọc">
  <p:cSld name="3_Đọc">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35"/>
          <p:cNvSpPr txBox="1"/>
          <p:nvPr>
            <p:ph type="title"/>
          </p:nvPr>
        </p:nvSpPr>
        <p:spPr>
          <a:xfrm>
            <a:off x="1756228" y="365125"/>
            <a:ext cx="9597571" cy="1325563"/>
          </a:xfrm>
          <a:prstGeom prst="rect">
            <a:avLst/>
          </a:prstGeom>
          <a:solidFill>
            <a:srgbClr val="EAEBED">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5"/>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5"/>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Đọc">
  <p:cSld name="2_Đọc">
    <p:bg>
      <p:bgPr>
        <a:blipFill>
          <a:blip r:embed="rId2">
            <a:alphaModFix/>
          </a:blip>
          <a:stretch>
            <a:fillRect/>
          </a:stretch>
        </a:blipFill>
      </p:bgPr>
    </p:bg>
    <p:spTree>
      <p:nvGrpSpPr>
        <p:cNvPr id="84" name="Shape 84"/>
        <p:cNvGrpSpPr/>
        <p:nvPr/>
      </p:nvGrpSpPr>
      <p:grpSpPr>
        <a:xfrm>
          <a:off x="0" y="0"/>
          <a:ext cx="0" cy="0"/>
          <a:chOff x="0" y="0"/>
          <a:chExt cx="0" cy="0"/>
        </a:xfrm>
      </p:grpSpPr>
      <p:sp>
        <p:nvSpPr>
          <p:cNvPr id="85" name="Google Shape;85;p36"/>
          <p:cNvSpPr txBox="1"/>
          <p:nvPr>
            <p:ph type="title"/>
          </p:nvPr>
        </p:nvSpPr>
        <p:spPr>
          <a:xfrm>
            <a:off x="1756228" y="365125"/>
            <a:ext cx="9597571" cy="1325563"/>
          </a:xfrm>
          <a:prstGeom prst="rect">
            <a:avLst/>
          </a:prstGeom>
          <a:solidFill>
            <a:srgbClr val="EAEBED">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6"/>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6"/>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6"/>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6"/>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Đọc">
  <p:cSld name="1_Đọc">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p37"/>
          <p:cNvSpPr txBox="1"/>
          <p:nvPr>
            <p:ph type="title"/>
          </p:nvPr>
        </p:nvSpPr>
        <p:spPr>
          <a:xfrm>
            <a:off x="1756228" y="365125"/>
            <a:ext cx="9597571" cy="1325563"/>
          </a:xfrm>
          <a:prstGeom prst="rect">
            <a:avLst/>
          </a:prstGeom>
          <a:solidFill>
            <a:srgbClr val="EAEBED">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7"/>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7"/>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7"/>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7"/>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Làm">
  <p:cSld name="7_Làm">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38"/>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8"/>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8"/>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8"/>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8"/>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Làm">
  <p:cSld name="6_Làm">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p39"/>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9"/>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39"/>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9"/>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9"/>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Làm">
  <p:cSld name="5_Làm">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p40"/>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40"/>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0"/>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0"/>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0"/>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àm">
  <p:cSld name="4_Làm">
    <p:bg>
      <p:bgPr>
        <a:blipFill>
          <a:blip r:embed="rId2">
            <a:alphaModFix/>
          </a:blip>
          <a:stretch>
            <a:fillRect/>
          </a:stretch>
        </a:blipFill>
      </p:bgPr>
    </p:bg>
    <p:spTree>
      <p:nvGrpSpPr>
        <p:cNvPr id="114" name="Shape 114"/>
        <p:cNvGrpSpPr/>
        <p:nvPr/>
      </p:nvGrpSpPr>
      <p:grpSpPr>
        <a:xfrm>
          <a:off x="0" y="0"/>
          <a:ext cx="0" cy="0"/>
          <a:chOff x="0" y="0"/>
          <a:chExt cx="0" cy="0"/>
        </a:xfrm>
      </p:grpSpPr>
      <p:sp>
        <p:nvSpPr>
          <p:cNvPr id="115" name="Google Shape;115;p41"/>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41"/>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41"/>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1"/>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1"/>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Làm">
  <p:cSld name="3_Làm">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42"/>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42"/>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42"/>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2"/>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2"/>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8" name="Shape 18"/>
        <p:cNvGrpSpPr/>
        <p:nvPr/>
      </p:nvGrpSpPr>
      <p:grpSpPr>
        <a:xfrm>
          <a:off x="0" y="0"/>
          <a:ext cx="0" cy="0"/>
          <a:chOff x="0" y="0"/>
          <a:chExt cx="0" cy="0"/>
        </a:xfrm>
      </p:grpSpPr>
      <p:sp>
        <p:nvSpPr>
          <p:cNvPr id="19" name="Google Shape;1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àm">
  <p:cSld name="2_Làm">
    <p:bg>
      <p:bgPr>
        <a:blipFill>
          <a:blip r:embed="rId2">
            <a:alphaModFix/>
          </a:blip>
          <a:stretch>
            <a:fillRect/>
          </a:stretch>
        </a:blipFill>
      </p:bgPr>
    </p:bg>
    <p:spTree>
      <p:nvGrpSpPr>
        <p:cNvPr id="126" name="Shape 126"/>
        <p:cNvGrpSpPr/>
        <p:nvPr/>
      </p:nvGrpSpPr>
      <p:grpSpPr>
        <a:xfrm>
          <a:off x="0" y="0"/>
          <a:ext cx="0" cy="0"/>
          <a:chOff x="0" y="0"/>
          <a:chExt cx="0" cy="0"/>
        </a:xfrm>
      </p:grpSpPr>
      <p:sp>
        <p:nvSpPr>
          <p:cNvPr id="127" name="Google Shape;127;p43"/>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43"/>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43"/>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3"/>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3"/>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àm">
  <p:cSld name="1_Làm">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p44"/>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44"/>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44"/>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4"/>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4"/>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Ghi nhớ">
  <p:cSld name="3_Ghi nhớ">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45"/>
          <p:cNvSpPr txBox="1"/>
          <p:nvPr>
            <p:ph type="title"/>
          </p:nvPr>
        </p:nvSpPr>
        <p:spPr>
          <a:xfrm>
            <a:off x="1756228" y="365125"/>
            <a:ext cx="9597571" cy="1325563"/>
          </a:xfrm>
          <a:prstGeom prst="rect">
            <a:avLst/>
          </a:prstGeom>
          <a:solidFill>
            <a:srgbClr val="FDF7A8">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45"/>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45"/>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5"/>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45"/>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Ghi nhớ">
  <p:cSld name="2_Ghi nhớ">
    <p:bg>
      <p:bgPr>
        <a:blipFill>
          <a:blip r:embed="rId2">
            <a:alphaModFix/>
          </a:blip>
          <a:stretch>
            <a:fillRect/>
          </a:stretch>
        </a:blipFill>
      </p:bgPr>
    </p:bg>
    <p:spTree>
      <p:nvGrpSpPr>
        <p:cNvPr id="144" name="Shape 144"/>
        <p:cNvGrpSpPr/>
        <p:nvPr/>
      </p:nvGrpSpPr>
      <p:grpSpPr>
        <a:xfrm>
          <a:off x="0" y="0"/>
          <a:ext cx="0" cy="0"/>
          <a:chOff x="0" y="0"/>
          <a:chExt cx="0" cy="0"/>
        </a:xfrm>
      </p:grpSpPr>
      <p:sp>
        <p:nvSpPr>
          <p:cNvPr id="145" name="Google Shape;145;p46"/>
          <p:cNvSpPr txBox="1"/>
          <p:nvPr>
            <p:ph type="title"/>
          </p:nvPr>
        </p:nvSpPr>
        <p:spPr>
          <a:xfrm>
            <a:off x="1756228" y="365125"/>
            <a:ext cx="9597571" cy="1325563"/>
          </a:xfrm>
          <a:prstGeom prst="rect">
            <a:avLst/>
          </a:prstGeom>
          <a:solidFill>
            <a:srgbClr val="FDF7A8">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46"/>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46"/>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6"/>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6"/>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hi nhớ">
  <p:cSld name="1_Ghi nhớ">
    <p:bg>
      <p:bgPr>
        <a:blipFill>
          <a:blip r:embed="rId2">
            <a:alphaModFix/>
          </a:blip>
          <a:stretch>
            <a:fillRect/>
          </a:stretch>
        </a:blipFill>
      </p:bgPr>
    </p:bg>
    <p:spTree>
      <p:nvGrpSpPr>
        <p:cNvPr id="150" name="Shape 150"/>
        <p:cNvGrpSpPr/>
        <p:nvPr/>
      </p:nvGrpSpPr>
      <p:grpSpPr>
        <a:xfrm>
          <a:off x="0" y="0"/>
          <a:ext cx="0" cy="0"/>
          <a:chOff x="0" y="0"/>
          <a:chExt cx="0" cy="0"/>
        </a:xfrm>
      </p:grpSpPr>
      <p:sp>
        <p:nvSpPr>
          <p:cNvPr id="151" name="Google Shape;151;p47"/>
          <p:cNvSpPr txBox="1"/>
          <p:nvPr>
            <p:ph type="title"/>
          </p:nvPr>
        </p:nvSpPr>
        <p:spPr>
          <a:xfrm>
            <a:off x="1756228" y="365125"/>
            <a:ext cx="9597571" cy="1325563"/>
          </a:xfrm>
          <a:prstGeom prst="rect">
            <a:avLst/>
          </a:prstGeom>
          <a:solidFill>
            <a:srgbClr val="FDF7A8">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47"/>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47"/>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7"/>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7"/>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ực hành">
  <p:cSld name="Thực hành">
    <p:bg>
      <p:bgPr>
        <a:blipFill>
          <a:blip r:embed="rId2">
            <a:alphaModFix/>
          </a:blip>
          <a:stretch>
            <a:fillRect/>
          </a:stretch>
        </a:blipFill>
      </p:bgPr>
    </p:bg>
    <p:spTree>
      <p:nvGrpSpPr>
        <p:cNvPr id="156" name="Shape 156"/>
        <p:cNvGrpSpPr/>
        <p:nvPr/>
      </p:nvGrpSpPr>
      <p:grpSpPr>
        <a:xfrm>
          <a:off x="0" y="0"/>
          <a:ext cx="0" cy="0"/>
          <a:chOff x="0" y="0"/>
          <a:chExt cx="0" cy="0"/>
        </a:xfrm>
      </p:grpSpPr>
      <p:sp>
        <p:nvSpPr>
          <p:cNvPr id="157" name="Google Shape;157;p48"/>
          <p:cNvSpPr txBox="1"/>
          <p:nvPr>
            <p:ph type="title"/>
          </p:nvPr>
        </p:nvSpPr>
        <p:spPr>
          <a:xfrm>
            <a:off x="1756228" y="365125"/>
            <a:ext cx="9597571" cy="1325563"/>
          </a:xfrm>
          <a:prstGeom prst="rect">
            <a:avLst/>
          </a:prstGeom>
          <a:solidFill>
            <a:srgbClr val="67CCEA">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48"/>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48"/>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8"/>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48"/>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ận dụng">
  <p:cSld name="1_Vận dụng">
    <p:bg>
      <p:bgPr>
        <a:blipFill>
          <a:blip r:embed="rId2">
            <a:alphaModFix/>
          </a:blip>
          <a:stretch>
            <a:fillRect/>
          </a:stretch>
        </a:blipFill>
      </p:bgPr>
    </p:bg>
    <p:spTree>
      <p:nvGrpSpPr>
        <p:cNvPr id="162" name="Shape 162"/>
        <p:cNvGrpSpPr/>
        <p:nvPr/>
      </p:nvGrpSpPr>
      <p:grpSpPr>
        <a:xfrm>
          <a:off x="0" y="0"/>
          <a:ext cx="0" cy="0"/>
          <a:chOff x="0" y="0"/>
          <a:chExt cx="0" cy="0"/>
        </a:xfrm>
      </p:grpSpPr>
      <p:sp>
        <p:nvSpPr>
          <p:cNvPr id="163" name="Google Shape;163;p49"/>
          <p:cNvSpPr txBox="1"/>
          <p:nvPr>
            <p:ph type="title"/>
          </p:nvPr>
        </p:nvSpPr>
        <p:spPr>
          <a:xfrm>
            <a:off x="1756228" y="365125"/>
            <a:ext cx="9597571" cy="1325563"/>
          </a:xfrm>
          <a:prstGeom prst="rect">
            <a:avLst/>
          </a:prstGeom>
          <a:solidFill>
            <a:srgbClr val="FBBAAC">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49"/>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49"/>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49"/>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49"/>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68" name="Shape 168"/>
        <p:cNvGrpSpPr/>
        <p:nvPr/>
      </p:nvGrpSpPr>
      <p:grpSpPr>
        <a:xfrm>
          <a:off x="0" y="0"/>
          <a:ext cx="0" cy="0"/>
          <a:chOff x="0" y="0"/>
          <a:chExt cx="0" cy="0"/>
        </a:xfrm>
      </p:grpSpPr>
      <p:sp>
        <p:nvSpPr>
          <p:cNvPr id="169" name="Google Shape;169;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74" name="Shape 174"/>
        <p:cNvGrpSpPr/>
        <p:nvPr/>
      </p:nvGrpSpPr>
      <p:grpSpPr>
        <a:xfrm>
          <a:off x="0" y="0"/>
          <a:ext cx="0" cy="0"/>
          <a:chOff x="0" y="0"/>
          <a:chExt cx="0" cy="0"/>
        </a:xfrm>
      </p:grpSpPr>
      <p:sp>
        <p:nvSpPr>
          <p:cNvPr id="175" name="Google Shape;17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80" name="Shape 180"/>
        <p:cNvGrpSpPr/>
        <p:nvPr/>
      </p:nvGrpSpPr>
      <p:grpSpPr>
        <a:xfrm>
          <a:off x="0" y="0"/>
          <a:ext cx="0" cy="0"/>
          <a:chOff x="0" y="0"/>
          <a:chExt cx="0" cy="0"/>
        </a:xfrm>
      </p:grpSpPr>
      <p:sp>
        <p:nvSpPr>
          <p:cNvPr id="181" name="Google Shape;181;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ởi động">
  <p:cSld name="Khởi động">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26"/>
          <p:cNvSpPr txBox="1"/>
          <p:nvPr>
            <p:ph type="title"/>
          </p:nvPr>
        </p:nvSpPr>
        <p:spPr>
          <a:xfrm>
            <a:off x="1756228" y="365125"/>
            <a:ext cx="9597571" cy="1325563"/>
          </a:xfrm>
          <a:prstGeom prst="rect">
            <a:avLst/>
          </a:prstGeom>
          <a:solidFill>
            <a:srgbClr val="CBDC50">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6"/>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6"/>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6" name="Shape 186"/>
        <p:cNvGrpSpPr/>
        <p:nvPr/>
      </p:nvGrpSpPr>
      <p:grpSpPr>
        <a:xfrm>
          <a:off x="0" y="0"/>
          <a:ext cx="0" cy="0"/>
          <a:chOff x="0" y="0"/>
          <a:chExt cx="0" cy="0"/>
        </a:xfrm>
      </p:grpSpPr>
      <p:sp>
        <p:nvSpPr>
          <p:cNvPr id="187" name="Google Shape;187;p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9" name="Google Shape;18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2" name="Shape 192"/>
        <p:cNvGrpSpPr/>
        <p:nvPr/>
      </p:nvGrpSpPr>
      <p:grpSpPr>
        <a:xfrm>
          <a:off x="0" y="0"/>
          <a:ext cx="0" cy="0"/>
          <a:chOff x="0" y="0"/>
          <a:chExt cx="0" cy="0"/>
        </a:xfrm>
      </p:grpSpPr>
      <p:sp>
        <p:nvSpPr>
          <p:cNvPr id="193" name="Google Shape;193;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9" name="Shape 199"/>
        <p:cNvGrpSpPr/>
        <p:nvPr/>
      </p:nvGrpSpPr>
      <p:grpSpPr>
        <a:xfrm>
          <a:off x="0" y="0"/>
          <a:ext cx="0" cy="0"/>
          <a:chOff x="0" y="0"/>
          <a:chExt cx="0" cy="0"/>
        </a:xfrm>
      </p:grpSpPr>
      <p:sp>
        <p:nvSpPr>
          <p:cNvPr id="200" name="Google Shape;200;p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2" name="Google Shape;202;p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4" name="Google Shape;204;p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8" name="Shape 208"/>
        <p:cNvGrpSpPr/>
        <p:nvPr/>
      </p:nvGrpSpPr>
      <p:grpSpPr>
        <a:xfrm>
          <a:off x="0" y="0"/>
          <a:ext cx="0" cy="0"/>
          <a:chOff x="0" y="0"/>
          <a:chExt cx="0" cy="0"/>
        </a:xfrm>
      </p:grpSpPr>
      <p:sp>
        <p:nvSpPr>
          <p:cNvPr id="209" name="Google Shape;209;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3" name="Shape 213"/>
        <p:cNvGrpSpPr/>
        <p:nvPr/>
      </p:nvGrpSpPr>
      <p:grpSpPr>
        <a:xfrm>
          <a:off x="0" y="0"/>
          <a:ext cx="0" cy="0"/>
          <a:chOff x="0" y="0"/>
          <a:chExt cx="0" cy="0"/>
        </a:xfrm>
      </p:grpSpPr>
      <p:sp>
        <p:nvSpPr>
          <p:cNvPr id="214" name="Google Shape;214;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7" name="Shape 217"/>
        <p:cNvGrpSpPr/>
        <p:nvPr/>
      </p:nvGrpSpPr>
      <p:grpSpPr>
        <a:xfrm>
          <a:off x="0" y="0"/>
          <a:ext cx="0" cy="0"/>
          <a:chOff x="0" y="0"/>
          <a:chExt cx="0" cy="0"/>
        </a:xfrm>
      </p:grpSpPr>
      <p:sp>
        <p:nvSpPr>
          <p:cNvPr id="218" name="Google Shape;218;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20" name="Google Shape;220;p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1" name="Google Shape;22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4" name="Shape 224"/>
        <p:cNvGrpSpPr/>
        <p:nvPr/>
      </p:nvGrpSpPr>
      <p:grpSpPr>
        <a:xfrm>
          <a:off x="0" y="0"/>
          <a:ext cx="0" cy="0"/>
          <a:chOff x="0" y="0"/>
          <a:chExt cx="0" cy="0"/>
        </a:xfrm>
      </p:grpSpPr>
      <p:sp>
        <p:nvSpPr>
          <p:cNvPr id="225" name="Google Shape;225;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59"/>
          <p:cNvSpPr/>
          <p:nvPr>
            <p:ph idx="2" type="pic"/>
          </p:nvPr>
        </p:nvSpPr>
        <p:spPr>
          <a:xfrm>
            <a:off x="5183188" y="987425"/>
            <a:ext cx="6172200" cy="4873625"/>
          </a:xfrm>
          <a:prstGeom prst="rect">
            <a:avLst/>
          </a:prstGeom>
          <a:noFill/>
          <a:ln>
            <a:noFill/>
          </a:ln>
        </p:spPr>
      </p:sp>
      <p:sp>
        <p:nvSpPr>
          <p:cNvPr id="227" name="Google Shape;227;p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8" name="Google Shape;228;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1" name="Shape 231"/>
        <p:cNvGrpSpPr/>
        <p:nvPr/>
      </p:nvGrpSpPr>
      <p:grpSpPr>
        <a:xfrm>
          <a:off x="0" y="0"/>
          <a:ext cx="0" cy="0"/>
          <a:chOff x="0" y="0"/>
          <a:chExt cx="0" cy="0"/>
        </a:xfrm>
      </p:grpSpPr>
      <p:sp>
        <p:nvSpPr>
          <p:cNvPr id="232" name="Google Shape;232;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7" name="Shape 237"/>
        <p:cNvGrpSpPr/>
        <p:nvPr/>
      </p:nvGrpSpPr>
      <p:grpSpPr>
        <a:xfrm>
          <a:off x="0" y="0"/>
          <a:ext cx="0" cy="0"/>
          <a:chOff x="0" y="0"/>
          <a:chExt cx="0" cy="0"/>
        </a:xfrm>
      </p:grpSpPr>
      <p:sp>
        <p:nvSpPr>
          <p:cNvPr id="238" name="Google Shape;238;p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p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ám phá">
  <p:cSld name="Khám phá">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27"/>
          <p:cNvSpPr txBox="1"/>
          <p:nvPr>
            <p:ph type="title"/>
          </p:nvPr>
        </p:nvSpPr>
        <p:spPr>
          <a:xfrm>
            <a:off x="1756228" y="365125"/>
            <a:ext cx="9597571" cy="1325563"/>
          </a:xfrm>
          <a:prstGeom prst="rect">
            <a:avLst/>
          </a:prstGeom>
          <a:solidFill>
            <a:srgbClr val="00B3CD">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7"/>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7"/>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7"/>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Đọc">
  <p:cSld name="Đọc">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28"/>
          <p:cNvSpPr txBox="1"/>
          <p:nvPr>
            <p:ph type="title"/>
          </p:nvPr>
        </p:nvSpPr>
        <p:spPr>
          <a:xfrm>
            <a:off x="1756228" y="365125"/>
            <a:ext cx="9597571" cy="1325563"/>
          </a:xfrm>
          <a:prstGeom prst="rect">
            <a:avLst/>
          </a:prstGeom>
          <a:solidFill>
            <a:srgbClr val="EAEBED">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8"/>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8"/>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8"/>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8"/>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àm">
  <p:cSld name="Làm">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29"/>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9"/>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9"/>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9"/>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9"/>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hi nhớ">
  <p:cSld name="Ghi nhớ">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30"/>
          <p:cNvSpPr txBox="1"/>
          <p:nvPr>
            <p:ph type="title"/>
          </p:nvPr>
        </p:nvSpPr>
        <p:spPr>
          <a:xfrm>
            <a:off x="1756228" y="365125"/>
            <a:ext cx="9597571" cy="1325563"/>
          </a:xfrm>
          <a:prstGeom prst="rect">
            <a:avLst/>
          </a:prstGeom>
          <a:solidFill>
            <a:srgbClr val="FDF7A8">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0"/>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0"/>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uyện tập">
  <p:cSld name="Luyện tập">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31"/>
          <p:cNvSpPr txBox="1"/>
          <p:nvPr>
            <p:ph type="title"/>
          </p:nvPr>
        </p:nvSpPr>
        <p:spPr>
          <a:xfrm>
            <a:off x="1756228" y="365125"/>
            <a:ext cx="9597571" cy="1325563"/>
          </a:xfrm>
          <a:prstGeom prst="rect">
            <a:avLst/>
          </a:prstGeom>
          <a:solidFill>
            <a:srgbClr val="EC6C53">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1"/>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1"/>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1"/>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ận dụng">
  <p:cSld name="Vận dụng">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32"/>
          <p:cNvSpPr txBox="1"/>
          <p:nvPr>
            <p:ph type="title"/>
          </p:nvPr>
        </p:nvSpPr>
        <p:spPr>
          <a:xfrm>
            <a:off x="1756228" y="365125"/>
            <a:ext cx="9597571" cy="1325563"/>
          </a:xfrm>
          <a:prstGeom prst="rect">
            <a:avLst/>
          </a:prstGeom>
          <a:solidFill>
            <a:srgbClr val="FBBAAC">
              <a:alpha val="74901"/>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2"/>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a:latin typeface="Arial"/>
                <a:ea typeface="Arial"/>
                <a:cs typeface="Arial"/>
                <a:sym typeface="Arial"/>
              </a:defRPr>
            </a:lvl1pPr>
            <a:lvl2pPr indent="-406400" lvl="1" marL="914400" algn="l">
              <a:lnSpc>
                <a:spcPct val="90000"/>
              </a:lnSpc>
              <a:spcBef>
                <a:spcPts val="500"/>
              </a:spcBef>
              <a:spcAft>
                <a:spcPts val="0"/>
              </a:spcAft>
              <a:buSzPts val="2800"/>
              <a:buChar char="☞"/>
              <a:defRPr>
                <a:latin typeface="Arial"/>
                <a:ea typeface="Arial"/>
                <a:cs typeface="Arial"/>
                <a:sym typeface="Arial"/>
              </a:defRPr>
            </a:lvl2pPr>
            <a:lvl3pPr indent="-381000" lvl="2" marL="1371600" algn="l">
              <a:lnSpc>
                <a:spcPct val="90000"/>
              </a:lnSpc>
              <a:spcBef>
                <a:spcPts val="500"/>
              </a:spcBef>
              <a:spcAft>
                <a:spcPts val="0"/>
              </a:spcAft>
              <a:buSzPts val="2400"/>
              <a:buChar char="☞"/>
              <a:defRPr>
                <a:latin typeface="Arial"/>
                <a:ea typeface="Arial"/>
                <a:cs typeface="Arial"/>
                <a:sym typeface="Arial"/>
              </a:defRPr>
            </a:lvl3pPr>
            <a:lvl4pPr indent="-355600" lvl="3" marL="1828800" algn="l">
              <a:lnSpc>
                <a:spcPct val="90000"/>
              </a:lnSpc>
              <a:spcBef>
                <a:spcPts val="500"/>
              </a:spcBef>
              <a:spcAft>
                <a:spcPts val="0"/>
              </a:spcAft>
              <a:buSzPts val="2000"/>
              <a:buChar char="☞"/>
              <a:defRPr>
                <a:latin typeface="Arial"/>
                <a:ea typeface="Arial"/>
                <a:cs typeface="Arial"/>
                <a:sym typeface="Arial"/>
              </a:defRPr>
            </a:lvl4pPr>
            <a:lvl5pPr indent="-355600" lvl="4" marL="2286000" algn="l">
              <a:lnSpc>
                <a:spcPct val="90000"/>
              </a:lnSpc>
              <a:spcBef>
                <a:spcPts val="500"/>
              </a:spcBef>
              <a:spcAft>
                <a:spcPts val="0"/>
              </a:spcAft>
              <a:buSzPts val="20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1756228" y="6356350"/>
            <a:ext cx="11176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1" type="ftr"/>
          </p:nvPr>
        </p:nvSpPr>
        <p:spPr>
          <a:xfrm>
            <a:off x="3077029" y="6356350"/>
            <a:ext cx="722811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2"/>
          <p:cNvSpPr txBox="1"/>
          <p:nvPr>
            <p:ph idx="12" type="sldNum"/>
          </p:nvPr>
        </p:nvSpPr>
        <p:spPr>
          <a:xfrm>
            <a:off x="10595428" y="6356350"/>
            <a:ext cx="758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1.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90000"/>
              </a:lnSpc>
              <a:spcBef>
                <a:spcPts val="1000"/>
              </a:spcBef>
              <a:spcAft>
                <a:spcPts val="0"/>
              </a:spcAft>
              <a:buClr>
                <a:srgbClr val="FF0000"/>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rgbClr val="FF0000"/>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rgbClr val="FF0000"/>
              </a:buClr>
              <a:buSzPts val="2400"/>
              <a:buFont typeface="Noto Sans Symbols"/>
              <a:buChar char="☞"/>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rgbClr val="FF0000"/>
              </a:buClr>
              <a:buSzPts val="20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rgbClr val="FF0000"/>
              </a:buClr>
              <a:buSzPts val="2000"/>
              <a:buFont typeface="Noto Sans Symbols"/>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quizizz.com/admin/quiz/66c7a43a56bc021a46987cf9"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
          <p:cNvSpPr txBox="1"/>
          <p:nvPr>
            <p:ph type="ctrTitle"/>
          </p:nvPr>
        </p:nvSpPr>
        <p:spPr>
          <a:xfrm>
            <a:off x="1524000" y="1756539"/>
            <a:ext cx="9144000" cy="2835488"/>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0000"/>
              </a:buClr>
              <a:buSzPts val="4800"/>
              <a:buFont typeface="Arial"/>
              <a:buNone/>
            </a:pPr>
            <a:r>
              <a:rPr b="1" lang="en-US" sz="4800" u="sng">
                <a:solidFill>
                  <a:srgbClr val="FF0000"/>
                </a:solidFill>
              </a:rPr>
              <a:t>TIN HỌC 5</a:t>
            </a:r>
            <a:br>
              <a:rPr b="1" lang="en-US" sz="4800">
                <a:solidFill>
                  <a:srgbClr val="FF0000"/>
                </a:solidFill>
              </a:rPr>
            </a:br>
            <a:r>
              <a:rPr b="1" lang="en-US" sz="4800">
                <a:solidFill>
                  <a:srgbClr val="FF0000"/>
                </a:solidFill>
              </a:rPr>
              <a:t>CHỦ ĐỀ A. MÁY TÍNH VÀ EM</a:t>
            </a:r>
            <a:br>
              <a:rPr lang="en-US" sz="4800"/>
            </a:br>
            <a:r>
              <a:rPr lang="en-US" sz="4800">
                <a:solidFill>
                  <a:srgbClr val="0070C0"/>
                </a:solidFill>
              </a:rPr>
              <a:t>BÀI 1. MÁY TÍNH CÓ THỂ GIÚP EM LÀM NHỮNG VIỆC GÌ?</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0"/>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2. Máy tính giúp tạo sản phẩm số, tìm, trao đổi thông tin</a:t>
            </a:r>
            <a:endParaRPr/>
          </a:p>
        </p:txBody>
      </p:sp>
      <p:sp>
        <p:nvSpPr>
          <p:cNvPr id="316" name="Google Shape;316;p10"/>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a:t>Những sản phẩm số nào em có thể tạo ra nhờ máy tính? (Chọn nhiều)</a:t>
            </a:r>
            <a:endParaRPr/>
          </a:p>
        </p:txBody>
      </p:sp>
      <p:sp>
        <p:nvSpPr>
          <p:cNvPr id="317" name="Google Shape;317;p10"/>
          <p:cNvSpPr/>
          <p:nvPr/>
        </p:nvSpPr>
        <p:spPr>
          <a:xfrm>
            <a:off x="1756226" y="3109338"/>
            <a:ext cx="4572000" cy="950888"/>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A. </a:t>
            </a:r>
            <a:r>
              <a:rPr lang="en-US" sz="2800">
                <a:solidFill>
                  <a:schemeClr val="lt1"/>
                </a:solidFill>
                <a:latin typeface="Calibri"/>
                <a:ea typeface="Calibri"/>
                <a:cs typeface="Calibri"/>
                <a:sym typeface="Calibri"/>
              </a:rPr>
              <a:t>Bài trình chiếu (PowerPoint) </a:t>
            </a:r>
            <a:endParaRPr sz="2800">
              <a:solidFill>
                <a:schemeClr val="lt1"/>
              </a:solidFill>
              <a:latin typeface="Arial"/>
              <a:ea typeface="Arial"/>
              <a:cs typeface="Arial"/>
              <a:sym typeface="Arial"/>
            </a:endParaRPr>
          </a:p>
        </p:txBody>
      </p:sp>
      <p:sp>
        <p:nvSpPr>
          <p:cNvPr id="318" name="Google Shape;318;p10"/>
          <p:cNvSpPr/>
          <p:nvPr/>
        </p:nvSpPr>
        <p:spPr>
          <a:xfrm>
            <a:off x="6781800" y="3103611"/>
            <a:ext cx="4572000" cy="897683"/>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B. </a:t>
            </a:r>
            <a:r>
              <a:rPr lang="en-US" sz="2800">
                <a:solidFill>
                  <a:schemeClr val="lt1"/>
                </a:solidFill>
                <a:latin typeface="Calibri"/>
                <a:ea typeface="Calibri"/>
                <a:cs typeface="Calibri"/>
                <a:sym typeface="Calibri"/>
              </a:rPr>
              <a:t>Văn bản (Word)</a:t>
            </a:r>
            <a:endParaRPr sz="2700">
              <a:solidFill>
                <a:schemeClr val="lt1"/>
              </a:solidFill>
              <a:latin typeface="Arial"/>
              <a:ea typeface="Arial"/>
              <a:cs typeface="Arial"/>
              <a:sym typeface="Arial"/>
            </a:endParaRPr>
          </a:p>
        </p:txBody>
      </p:sp>
      <p:sp>
        <p:nvSpPr>
          <p:cNvPr id="319" name="Google Shape;319;p10"/>
          <p:cNvSpPr/>
          <p:nvPr/>
        </p:nvSpPr>
        <p:spPr>
          <a:xfrm>
            <a:off x="1756223" y="4336025"/>
            <a:ext cx="4572003" cy="950889"/>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C. </a:t>
            </a:r>
            <a:r>
              <a:rPr lang="en-US" sz="2800">
                <a:solidFill>
                  <a:schemeClr val="lt1"/>
                </a:solidFill>
                <a:latin typeface="Calibri"/>
                <a:ea typeface="Calibri"/>
                <a:cs typeface="Calibri"/>
                <a:sym typeface="Calibri"/>
              </a:rPr>
              <a:t>Chương trình kể chuyện (Scratch)</a:t>
            </a:r>
            <a:endParaRPr sz="2500">
              <a:solidFill>
                <a:schemeClr val="lt1"/>
              </a:solidFill>
              <a:latin typeface="Arial"/>
              <a:ea typeface="Arial"/>
              <a:cs typeface="Arial"/>
              <a:sym typeface="Arial"/>
            </a:endParaRPr>
          </a:p>
        </p:txBody>
      </p:sp>
      <p:sp>
        <p:nvSpPr>
          <p:cNvPr id="320" name="Google Shape;320;p10"/>
          <p:cNvSpPr/>
          <p:nvPr/>
        </p:nvSpPr>
        <p:spPr>
          <a:xfrm>
            <a:off x="6781799" y="4337824"/>
            <a:ext cx="4572003" cy="950889"/>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D. </a:t>
            </a:r>
            <a:r>
              <a:rPr lang="en-US" sz="2800">
                <a:solidFill>
                  <a:schemeClr val="lt1"/>
                </a:solidFill>
                <a:latin typeface="Calibri"/>
                <a:ea typeface="Calibri"/>
                <a:cs typeface="Calibri"/>
                <a:sym typeface="Calibri"/>
              </a:rPr>
              <a:t>Bản nhạc, hình ảnh, phim hoạt hình,…</a:t>
            </a:r>
            <a:endParaRPr sz="2700">
              <a:solidFill>
                <a:schemeClr val="lt1"/>
              </a:solidFill>
              <a:latin typeface="Arial"/>
              <a:ea typeface="Arial"/>
              <a:cs typeface="Arial"/>
              <a:sym typeface="Arial"/>
            </a:endParaRPr>
          </a:p>
        </p:txBody>
      </p:sp>
      <p:pic>
        <p:nvPicPr>
          <p:cNvPr id="321" name="Google Shape;321;p10"/>
          <p:cNvPicPr preferRelativeResize="0"/>
          <p:nvPr/>
        </p:nvPicPr>
        <p:blipFill rotWithShape="1">
          <a:blip r:embed="rId3">
            <a:alphaModFix/>
          </a:blip>
          <a:srcRect b="0" l="0" r="0" t="0"/>
          <a:stretch/>
        </p:blipFill>
        <p:spPr>
          <a:xfrm>
            <a:off x="-2748033" y="5704071"/>
            <a:ext cx="2222048" cy="5810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500"/>
                                        <p:tgtEl>
                                          <p:spTgt spid="316">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1"/>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2. Máy tính giúp tạo sản phẩm số, tìm, trao đổi thông tin</a:t>
            </a:r>
            <a:endParaRPr/>
          </a:p>
        </p:txBody>
      </p:sp>
      <p:sp>
        <p:nvSpPr>
          <p:cNvPr id="327" name="Google Shape;327;p11"/>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a:t>Ví dụ nào sau đây cho thấy máy tính có thể giúp em tìm, chia sẻ, trao đổi thông tin? (Chọn nhiều)</a:t>
            </a:r>
            <a:endParaRPr/>
          </a:p>
        </p:txBody>
      </p:sp>
      <p:sp>
        <p:nvSpPr>
          <p:cNvPr id="328" name="Google Shape;328;p11"/>
          <p:cNvSpPr/>
          <p:nvPr/>
        </p:nvSpPr>
        <p:spPr>
          <a:xfrm>
            <a:off x="1756222" y="2959827"/>
            <a:ext cx="9597571" cy="581015"/>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A. </a:t>
            </a:r>
            <a:r>
              <a:rPr lang="en-US" sz="2800">
                <a:solidFill>
                  <a:schemeClr val="lt1"/>
                </a:solidFill>
                <a:latin typeface="Calibri"/>
                <a:ea typeface="Calibri"/>
                <a:cs typeface="Calibri"/>
                <a:sym typeface="Calibri"/>
              </a:rPr>
              <a:t>Em sử dụng phần mềm Word để soạn thảo văn bản</a:t>
            </a:r>
            <a:endParaRPr sz="2800">
              <a:solidFill>
                <a:schemeClr val="lt1"/>
              </a:solidFill>
              <a:latin typeface="Arial"/>
              <a:ea typeface="Arial"/>
              <a:cs typeface="Arial"/>
              <a:sym typeface="Arial"/>
            </a:endParaRPr>
          </a:p>
        </p:txBody>
      </p:sp>
      <p:sp>
        <p:nvSpPr>
          <p:cNvPr id="329" name="Google Shape;329;p11"/>
          <p:cNvSpPr/>
          <p:nvPr/>
        </p:nvSpPr>
        <p:spPr>
          <a:xfrm>
            <a:off x="1753097" y="3675779"/>
            <a:ext cx="9597571" cy="581015"/>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B. </a:t>
            </a:r>
            <a:r>
              <a:rPr lang="en-US" sz="2800">
                <a:solidFill>
                  <a:schemeClr val="lt1"/>
                </a:solidFill>
                <a:latin typeface="Calibri"/>
                <a:ea typeface="Calibri"/>
                <a:cs typeface="Calibri"/>
                <a:sym typeface="Calibri"/>
              </a:rPr>
              <a:t>Em với bạn hợp tác để tạo bài trình chiếu PowerPoint</a:t>
            </a:r>
            <a:endParaRPr sz="2700">
              <a:solidFill>
                <a:schemeClr val="lt1"/>
              </a:solidFill>
              <a:latin typeface="Arial"/>
              <a:ea typeface="Arial"/>
              <a:cs typeface="Arial"/>
              <a:sym typeface="Arial"/>
            </a:endParaRPr>
          </a:p>
        </p:txBody>
      </p:sp>
      <p:sp>
        <p:nvSpPr>
          <p:cNvPr id="330" name="Google Shape;330;p11"/>
          <p:cNvSpPr/>
          <p:nvPr/>
        </p:nvSpPr>
        <p:spPr>
          <a:xfrm>
            <a:off x="1753097" y="4393049"/>
            <a:ext cx="9597571" cy="581016"/>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C. </a:t>
            </a:r>
            <a:r>
              <a:rPr lang="en-US" sz="2800">
                <a:solidFill>
                  <a:schemeClr val="lt1"/>
                </a:solidFill>
                <a:latin typeface="Calibri"/>
                <a:ea typeface="Calibri"/>
                <a:cs typeface="Calibri"/>
                <a:sym typeface="Calibri"/>
              </a:rPr>
              <a:t>Em sử dụng máy tìm kiếm Google để tìm kiếm thông tin</a:t>
            </a:r>
            <a:endParaRPr sz="2500">
              <a:solidFill>
                <a:schemeClr val="lt1"/>
              </a:solidFill>
              <a:latin typeface="Arial"/>
              <a:ea typeface="Arial"/>
              <a:cs typeface="Arial"/>
              <a:sym typeface="Arial"/>
            </a:endParaRPr>
          </a:p>
        </p:txBody>
      </p:sp>
      <p:sp>
        <p:nvSpPr>
          <p:cNvPr id="331" name="Google Shape;331;p11"/>
          <p:cNvSpPr/>
          <p:nvPr/>
        </p:nvSpPr>
        <p:spPr>
          <a:xfrm>
            <a:off x="1753097" y="5123266"/>
            <a:ext cx="9597571" cy="581015"/>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D. </a:t>
            </a:r>
            <a:r>
              <a:rPr lang="en-US" sz="2800">
                <a:solidFill>
                  <a:schemeClr val="lt1"/>
                </a:solidFill>
                <a:latin typeface="Calibri"/>
                <a:ea typeface="Calibri"/>
                <a:cs typeface="Calibri"/>
                <a:sym typeface="Calibri"/>
              </a:rPr>
              <a:t>Em chia sẻ thông tin qua công cụ Zalo, Messenger Kids</a:t>
            </a:r>
            <a:endParaRPr sz="2700">
              <a:solidFill>
                <a:schemeClr val="lt1"/>
              </a:solidFill>
              <a:latin typeface="Arial"/>
              <a:ea typeface="Arial"/>
              <a:cs typeface="Arial"/>
              <a:sym typeface="Arial"/>
            </a:endParaRPr>
          </a:p>
        </p:txBody>
      </p:sp>
      <p:pic>
        <p:nvPicPr>
          <p:cNvPr id="332" name="Google Shape;332;p11"/>
          <p:cNvPicPr preferRelativeResize="0"/>
          <p:nvPr/>
        </p:nvPicPr>
        <p:blipFill rotWithShape="1">
          <a:blip r:embed="rId3">
            <a:alphaModFix/>
          </a:blip>
          <a:srcRect b="0" l="0" r="0" t="0"/>
          <a:stretch/>
        </p:blipFill>
        <p:spPr>
          <a:xfrm>
            <a:off x="12580693" y="5413773"/>
            <a:ext cx="2222048" cy="5810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0" st="0"/>
                                            </p:txEl>
                                          </p:spTgt>
                                        </p:tgtEl>
                                        <p:attrNameLst>
                                          <p:attrName>style.visibility</p:attrName>
                                        </p:attrNameLst>
                                      </p:cBhvr>
                                      <p:to>
                                        <p:strVal val="visible"/>
                                      </p:to>
                                    </p:set>
                                    <p:animEffect filter="fade" transition="in">
                                      <p:cBhvr>
                                        <p:cTn dur="500"/>
                                        <p:tgtEl>
                                          <p:spTgt spid="327">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2"/>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2. Máy tính giúp tạo sản phẩm số, tìm, trao đổi thông tin</a:t>
            </a:r>
            <a:endParaRPr/>
          </a:p>
        </p:txBody>
      </p:sp>
      <p:sp>
        <p:nvSpPr>
          <p:cNvPr id="338" name="Google Shape;338;p12"/>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3200"/>
              <a:buNone/>
            </a:pPr>
            <a:r>
              <a:rPr lang="en-US"/>
              <a:t>Ví dụ nào sau đây cho thấy nhờ có máy tính, em có thể hợp tác với bạn bè để thực hiện nhiệm vụ chung? (Chọn nhiều)</a:t>
            </a:r>
            <a:endParaRPr/>
          </a:p>
        </p:txBody>
      </p:sp>
      <p:sp>
        <p:nvSpPr>
          <p:cNvPr id="339" name="Google Shape;339;p12"/>
          <p:cNvSpPr/>
          <p:nvPr/>
        </p:nvSpPr>
        <p:spPr>
          <a:xfrm>
            <a:off x="1756222" y="3264625"/>
            <a:ext cx="9597571" cy="581015"/>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A. </a:t>
            </a:r>
            <a:r>
              <a:rPr lang="en-US" sz="2800">
                <a:solidFill>
                  <a:schemeClr val="lt1"/>
                </a:solidFill>
                <a:latin typeface="Calibri"/>
                <a:ea typeface="Calibri"/>
                <a:cs typeface="Calibri"/>
                <a:sym typeface="Calibri"/>
              </a:rPr>
              <a:t>Em sử dụng phần mềm PowerPoint để tạo bài trình chiếu</a:t>
            </a:r>
            <a:endParaRPr sz="2800">
              <a:solidFill>
                <a:schemeClr val="lt1"/>
              </a:solidFill>
              <a:latin typeface="Arial"/>
              <a:ea typeface="Arial"/>
              <a:cs typeface="Arial"/>
              <a:sym typeface="Arial"/>
            </a:endParaRPr>
          </a:p>
        </p:txBody>
      </p:sp>
      <p:sp>
        <p:nvSpPr>
          <p:cNvPr id="340" name="Google Shape;340;p12"/>
          <p:cNvSpPr/>
          <p:nvPr/>
        </p:nvSpPr>
        <p:spPr>
          <a:xfrm>
            <a:off x="1753097" y="3980577"/>
            <a:ext cx="9597571" cy="581015"/>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B. </a:t>
            </a:r>
            <a:r>
              <a:rPr lang="en-US" sz="2800">
                <a:solidFill>
                  <a:schemeClr val="lt1"/>
                </a:solidFill>
                <a:latin typeface="Calibri"/>
                <a:ea typeface="Calibri"/>
                <a:cs typeface="Calibri"/>
                <a:sym typeface="Calibri"/>
              </a:rPr>
              <a:t>Em với bạn hợp tác để tạo bài trình chiếu PowerPoint</a:t>
            </a:r>
            <a:endParaRPr sz="2700">
              <a:solidFill>
                <a:schemeClr val="lt1"/>
              </a:solidFill>
              <a:latin typeface="Arial"/>
              <a:ea typeface="Arial"/>
              <a:cs typeface="Arial"/>
              <a:sym typeface="Arial"/>
            </a:endParaRPr>
          </a:p>
        </p:txBody>
      </p:sp>
      <p:sp>
        <p:nvSpPr>
          <p:cNvPr id="341" name="Google Shape;341;p12"/>
          <p:cNvSpPr/>
          <p:nvPr/>
        </p:nvSpPr>
        <p:spPr>
          <a:xfrm>
            <a:off x="1753097" y="4697847"/>
            <a:ext cx="9597571" cy="581016"/>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C. </a:t>
            </a:r>
            <a:r>
              <a:rPr lang="en-US" sz="2800">
                <a:solidFill>
                  <a:schemeClr val="lt1"/>
                </a:solidFill>
                <a:latin typeface="Calibri"/>
                <a:ea typeface="Calibri"/>
                <a:cs typeface="Calibri"/>
                <a:sym typeface="Calibri"/>
              </a:rPr>
              <a:t>Em hợp tác với bạn để soạn thảo văn bản nhờ máy tính</a:t>
            </a:r>
            <a:endParaRPr sz="2500">
              <a:solidFill>
                <a:schemeClr val="lt1"/>
              </a:solidFill>
              <a:latin typeface="Arial"/>
              <a:ea typeface="Arial"/>
              <a:cs typeface="Arial"/>
              <a:sym typeface="Arial"/>
            </a:endParaRPr>
          </a:p>
        </p:txBody>
      </p:sp>
      <p:sp>
        <p:nvSpPr>
          <p:cNvPr id="342" name="Google Shape;342;p12"/>
          <p:cNvSpPr/>
          <p:nvPr/>
        </p:nvSpPr>
        <p:spPr>
          <a:xfrm>
            <a:off x="1753097" y="5428064"/>
            <a:ext cx="9597571" cy="581015"/>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D. </a:t>
            </a:r>
            <a:r>
              <a:rPr lang="en-US" sz="2800">
                <a:solidFill>
                  <a:schemeClr val="lt1"/>
                </a:solidFill>
                <a:latin typeface="Calibri"/>
                <a:ea typeface="Calibri"/>
                <a:cs typeface="Calibri"/>
                <a:sym typeface="Calibri"/>
              </a:rPr>
              <a:t>Em chia sẻ thông tin qua công cụ Zalo, Messenger Kids</a:t>
            </a:r>
            <a:endParaRPr sz="2700">
              <a:solidFill>
                <a:schemeClr val="lt1"/>
              </a:solidFill>
              <a:latin typeface="Arial"/>
              <a:ea typeface="Arial"/>
              <a:cs typeface="Arial"/>
              <a:sym typeface="Arial"/>
            </a:endParaRPr>
          </a:p>
        </p:txBody>
      </p:sp>
      <p:pic>
        <p:nvPicPr>
          <p:cNvPr id="343" name="Google Shape;343;p12"/>
          <p:cNvPicPr preferRelativeResize="0"/>
          <p:nvPr/>
        </p:nvPicPr>
        <p:blipFill rotWithShape="1">
          <a:blip r:embed="rId3">
            <a:alphaModFix/>
          </a:blip>
          <a:srcRect b="0" l="0" r="0" t="0"/>
          <a:stretch/>
        </p:blipFill>
        <p:spPr>
          <a:xfrm>
            <a:off x="12673486" y="5137556"/>
            <a:ext cx="2222048" cy="5810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animEffect filter="fade" transition="in">
                                      <p:cBhvr>
                                        <p:cTn dur="500"/>
                                        <p:tgtEl>
                                          <p:spTgt spid="338">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3"/>
          <p:cNvSpPr txBox="1"/>
          <p:nvPr>
            <p:ph type="title"/>
          </p:nvPr>
        </p:nvSpPr>
        <p:spPr>
          <a:xfrm>
            <a:off x="1756228" y="365125"/>
            <a:ext cx="9597571" cy="1325563"/>
          </a:xfrm>
          <a:prstGeom prst="rect">
            <a:avLst/>
          </a:prstGeom>
          <a:solidFill>
            <a:srgbClr val="FDF7A8">
              <a:alpha val="74901"/>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2. Máy tính giúp tạo sản phẩm số, tìm, trao đổi thông tin</a:t>
            </a:r>
            <a:endParaRPr/>
          </a:p>
        </p:txBody>
      </p:sp>
      <p:sp>
        <p:nvSpPr>
          <p:cNvPr id="349" name="Google Shape;349;p13"/>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200"/>
              <a:buChar char="☞"/>
            </a:pPr>
            <a:r>
              <a:rPr lang="en-US"/>
              <a:t>Em hãy đọc phần ghi nhớ ở SGK/7</a:t>
            </a:r>
            <a:endParaRPr/>
          </a:p>
        </p:txBody>
      </p:sp>
      <p:pic>
        <p:nvPicPr>
          <p:cNvPr id="350" name="Google Shape;350;p13"/>
          <p:cNvPicPr preferRelativeResize="0"/>
          <p:nvPr/>
        </p:nvPicPr>
        <p:blipFill rotWithShape="1">
          <a:blip r:embed="rId3">
            <a:alphaModFix/>
          </a:blip>
          <a:srcRect b="0" l="0" r="16239" t="590"/>
          <a:stretch/>
        </p:blipFill>
        <p:spPr>
          <a:xfrm>
            <a:off x="967636" y="2655518"/>
            <a:ext cx="11224364" cy="24551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animEffect filter="fade" transition="in">
                                      <p:cBhvr>
                                        <p:cTn dur="500"/>
                                        <p:tgtEl>
                                          <p:spTgt spid="3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4"/>
          <p:cNvSpPr txBox="1"/>
          <p:nvPr>
            <p:ph type="title"/>
          </p:nvPr>
        </p:nvSpPr>
        <p:spPr>
          <a:xfrm>
            <a:off x="1756228" y="365125"/>
            <a:ext cx="9597571" cy="1325563"/>
          </a:xfrm>
          <a:prstGeom prst="rect">
            <a:avLst/>
          </a:prstGeom>
          <a:solidFill>
            <a:srgbClr val="EAEBED">
              <a:alpha val="74901"/>
            </a:srgbClr>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5000"/>
              <a:buFont typeface="Arial"/>
              <a:buNone/>
            </a:pPr>
            <a:r>
              <a:rPr lang="en-US" sz="5000"/>
              <a:t>3. Máy tính là công cụ giúp em giải trí</a:t>
            </a:r>
            <a:endParaRPr/>
          </a:p>
        </p:txBody>
      </p:sp>
      <p:sp>
        <p:nvSpPr>
          <p:cNvPr id="356" name="Google Shape;356;p14"/>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200"/>
              <a:buChar char="☞"/>
            </a:pPr>
            <a:r>
              <a:rPr lang="en-US"/>
              <a:t>Đọc thông tin ở SGK/7</a:t>
            </a:r>
            <a:endParaRPr/>
          </a:p>
        </p:txBody>
      </p:sp>
      <p:pic>
        <p:nvPicPr>
          <p:cNvPr id="357" name="Google Shape;357;p14"/>
          <p:cNvPicPr preferRelativeResize="0"/>
          <p:nvPr/>
        </p:nvPicPr>
        <p:blipFill rotWithShape="1">
          <a:blip r:embed="rId3">
            <a:alphaModFix/>
          </a:blip>
          <a:srcRect b="0" l="0" r="0" t="0"/>
          <a:stretch/>
        </p:blipFill>
        <p:spPr>
          <a:xfrm>
            <a:off x="2227784" y="2446847"/>
            <a:ext cx="8207987" cy="42835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0" st="0"/>
                                            </p:txEl>
                                          </p:spTgt>
                                        </p:tgtEl>
                                        <p:attrNameLst>
                                          <p:attrName>style.visibility</p:attrName>
                                        </p:attrNameLst>
                                      </p:cBhvr>
                                      <p:to>
                                        <p:strVal val="visible"/>
                                      </p:to>
                                    </p:set>
                                    <p:animEffect filter="fade" transition="in">
                                      <p:cBhvr>
                                        <p:cTn dur="500"/>
                                        <p:tgtEl>
                                          <p:spTgt spid="3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5"/>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3. Máy tính là công cụ giúp em giải trí</a:t>
            </a:r>
            <a:endParaRPr/>
          </a:p>
        </p:txBody>
      </p:sp>
      <p:sp>
        <p:nvSpPr>
          <p:cNvPr id="363" name="Google Shape;363;p15"/>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a:t>Những hoạt động giải trí em có thể thực hiện trên máy tính là gì? (Chọn nhiều)</a:t>
            </a:r>
            <a:endParaRPr/>
          </a:p>
        </p:txBody>
      </p:sp>
      <p:sp>
        <p:nvSpPr>
          <p:cNvPr id="364" name="Google Shape;364;p15"/>
          <p:cNvSpPr/>
          <p:nvPr/>
        </p:nvSpPr>
        <p:spPr>
          <a:xfrm>
            <a:off x="1756226" y="3109338"/>
            <a:ext cx="4572000" cy="950888"/>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A. </a:t>
            </a:r>
            <a:r>
              <a:rPr lang="en-US" sz="2800">
                <a:solidFill>
                  <a:schemeClr val="lt1"/>
                </a:solidFill>
                <a:latin typeface="Calibri"/>
                <a:ea typeface="Calibri"/>
                <a:cs typeface="Calibri"/>
                <a:sym typeface="Calibri"/>
              </a:rPr>
              <a:t>Chơi trò chơi</a:t>
            </a:r>
            <a:endParaRPr sz="2800">
              <a:solidFill>
                <a:schemeClr val="lt1"/>
              </a:solidFill>
              <a:latin typeface="Arial"/>
              <a:ea typeface="Arial"/>
              <a:cs typeface="Arial"/>
              <a:sym typeface="Arial"/>
            </a:endParaRPr>
          </a:p>
        </p:txBody>
      </p:sp>
      <p:sp>
        <p:nvSpPr>
          <p:cNvPr id="365" name="Google Shape;365;p15"/>
          <p:cNvSpPr/>
          <p:nvPr/>
        </p:nvSpPr>
        <p:spPr>
          <a:xfrm>
            <a:off x="6781800" y="3103611"/>
            <a:ext cx="4572000" cy="897683"/>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B. </a:t>
            </a:r>
            <a:r>
              <a:rPr lang="en-US" sz="2800">
                <a:solidFill>
                  <a:schemeClr val="lt1"/>
                </a:solidFill>
                <a:latin typeface="Calibri"/>
                <a:ea typeface="Calibri"/>
                <a:cs typeface="Calibri"/>
                <a:sym typeface="Calibri"/>
              </a:rPr>
              <a:t>Chơi thể thao</a:t>
            </a:r>
            <a:endParaRPr sz="2700">
              <a:solidFill>
                <a:schemeClr val="lt1"/>
              </a:solidFill>
              <a:latin typeface="Arial"/>
              <a:ea typeface="Arial"/>
              <a:cs typeface="Arial"/>
              <a:sym typeface="Arial"/>
            </a:endParaRPr>
          </a:p>
        </p:txBody>
      </p:sp>
      <p:sp>
        <p:nvSpPr>
          <p:cNvPr id="366" name="Google Shape;366;p15"/>
          <p:cNvSpPr/>
          <p:nvPr/>
        </p:nvSpPr>
        <p:spPr>
          <a:xfrm>
            <a:off x="1756223" y="4336025"/>
            <a:ext cx="4572003" cy="950889"/>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C. </a:t>
            </a:r>
            <a:r>
              <a:rPr lang="en-US" sz="2800">
                <a:solidFill>
                  <a:schemeClr val="lt1"/>
                </a:solidFill>
                <a:latin typeface="Calibri"/>
                <a:ea typeface="Calibri"/>
                <a:cs typeface="Calibri"/>
                <a:sym typeface="Calibri"/>
              </a:rPr>
              <a:t>Nghe nhạc</a:t>
            </a:r>
            <a:endParaRPr sz="2500">
              <a:solidFill>
                <a:schemeClr val="lt1"/>
              </a:solidFill>
              <a:latin typeface="Arial"/>
              <a:ea typeface="Arial"/>
              <a:cs typeface="Arial"/>
              <a:sym typeface="Arial"/>
            </a:endParaRPr>
          </a:p>
        </p:txBody>
      </p:sp>
      <p:sp>
        <p:nvSpPr>
          <p:cNvPr id="367" name="Google Shape;367;p15"/>
          <p:cNvSpPr/>
          <p:nvPr/>
        </p:nvSpPr>
        <p:spPr>
          <a:xfrm>
            <a:off x="6781799" y="4337824"/>
            <a:ext cx="4572003" cy="950889"/>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D. </a:t>
            </a:r>
            <a:r>
              <a:rPr lang="en-US" sz="2800">
                <a:solidFill>
                  <a:schemeClr val="lt1"/>
                </a:solidFill>
                <a:latin typeface="Calibri"/>
                <a:ea typeface="Calibri"/>
                <a:cs typeface="Calibri"/>
                <a:sym typeface="Calibri"/>
              </a:rPr>
              <a:t>Đọc truyện, sách, báo,…</a:t>
            </a:r>
            <a:endParaRPr sz="2700">
              <a:solidFill>
                <a:schemeClr val="lt1"/>
              </a:solidFill>
              <a:latin typeface="Arial"/>
              <a:ea typeface="Arial"/>
              <a:cs typeface="Arial"/>
              <a:sym typeface="Arial"/>
            </a:endParaRPr>
          </a:p>
        </p:txBody>
      </p:sp>
      <p:pic>
        <p:nvPicPr>
          <p:cNvPr id="368" name="Google Shape;368;p15"/>
          <p:cNvPicPr preferRelativeResize="0"/>
          <p:nvPr/>
        </p:nvPicPr>
        <p:blipFill rotWithShape="1">
          <a:blip r:embed="rId3">
            <a:alphaModFix/>
          </a:blip>
          <a:srcRect b="0" l="0" r="0" t="0"/>
          <a:stretch/>
        </p:blipFill>
        <p:spPr>
          <a:xfrm>
            <a:off x="12671507" y="5286914"/>
            <a:ext cx="2222048" cy="5810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animEffect filter="fade" transition="in">
                                      <p:cBhvr>
                                        <p:cTn dur="500"/>
                                        <p:tgtEl>
                                          <p:spTgt spid="363">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6"/>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3. Máy tính là công cụ giúp em giải trí</a:t>
            </a:r>
            <a:endParaRPr/>
          </a:p>
        </p:txBody>
      </p:sp>
      <p:sp>
        <p:nvSpPr>
          <p:cNvPr id="374" name="Google Shape;374;p16"/>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a:t>Những hoạt động giải trí em có thể thực hiện trên máy tính là gì? (Chọn nhiều)</a:t>
            </a:r>
            <a:endParaRPr/>
          </a:p>
        </p:txBody>
      </p:sp>
      <p:sp>
        <p:nvSpPr>
          <p:cNvPr id="375" name="Google Shape;375;p16"/>
          <p:cNvSpPr/>
          <p:nvPr/>
        </p:nvSpPr>
        <p:spPr>
          <a:xfrm>
            <a:off x="1756226" y="3109338"/>
            <a:ext cx="4572000" cy="950888"/>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A. </a:t>
            </a:r>
            <a:r>
              <a:rPr lang="en-US" sz="2800">
                <a:solidFill>
                  <a:schemeClr val="lt1"/>
                </a:solidFill>
                <a:latin typeface="Calibri"/>
                <a:ea typeface="Calibri"/>
                <a:cs typeface="Calibri"/>
                <a:sym typeface="Calibri"/>
              </a:rPr>
              <a:t>Học tiếng Anh</a:t>
            </a:r>
            <a:endParaRPr sz="2800">
              <a:solidFill>
                <a:schemeClr val="lt1"/>
              </a:solidFill>
              <a:latin typeface="Arial"/>
              <a:ea typeface="Arial"/>
              <a:cs typeface="Arial"/>
              <a:sym typeface="Arial"/>
            </a:endParaRPr>
          </a:p>
        </p:txBody>
      </p:sp>
      <p:sp>
        <p:nvSpPr>
          <p:cNvPr id="376" name="Google Shape;376;p16"/>
          <p:cNvSpPr/>
          <p:nvPr/>
        </p:nvSpPr>
        <p:spPr>
          <a:xfrm>
            <a:off x="6781800" y="3103611"/>
            <a:ext cx="4572000" cy="897683"/>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B. </a:t>
            </a:r>
            <a:r>
              <a:rPr lang="en-US" sz="2800">
                <a:solidFill>
                  <a:schemeClr val="lt1"/>
                </a:solidFill>
                <a:latin typeface="Calibri"/>
                <a:ea typeface="Calibri"/>
                <a:cs typeface="Calibri"/>
                <a:sym typeface="Calibri"/>
              </a:rPr>
              <a:t>Xem phim, video</a:t>
            </a:r>
            <a:endParaRPr sz="2700">
              <a:solidFill>
                <a:schemeClr val="lt1"/>
              </a:solidFill>
              <a:latin typeface="Arial"/>
              <a:ea typeface="Arial"/>
              <a:cs typeface="Arial"/>
              <a:sym typeface="Arial"/>
            </a:endParaRPr>
          </a:p>
        </p:txBody>
      </p:sp>
      <p:sp>
        <p:nvSpPr>
          <p:cNvPr id="377" name="Google Shape;377;p16"/>
          <p:cNvSpPr/>
          <p:nvPr/>
        </p:nvSpPr>
        <p:spPr>
          <a:xfrm>
            <a:off x="1756223" y="4336025"/>
            <a:ext cx="4572003" cy="950889"/>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C. </a:t>
            </a:r>
            <a:r>
              <a:rPr lang="en-US" sz="2800">
                <a:solidFill>
                  <a:schemeClr val="lt1"/>
                </a:solidFill>
                <a:latin typeface="Calibri"/>
                <a:ea typeface="Calibri"/>
                <a:cs typeface="Calibri"/>
                <a:sym typeface="Calibri"/>
              </a:rPr>
              <a:t>Cập nhật tin tức</a:t>
            </a:r>
            <a:endParaRPr sz="2500">
              <a:solidFill>
                <a:schemeClr val="lt1"/>
              </a:solidFill>
              <a:latin typeface="Arial"/>
              <a:ea typeface="Arial"/>
              <a:cs typeface="Arial"/>
              <a:sym typeface="Arial"/>
            </a:endParaRPr>
          </a:p>
        </p:txBody>
      </p:sp>
      <p:sp>
        <p:nvSpPr>
          <p:cNvPr id="378" name="Google Shape;378;p16"/>
          <p:cNvSpPr/>
          <p:nvPr/>
        </p:nvSpPr>
        <p:spPr>
          <a:xfrm>
            <a:off x="6781799" y="4337824"/>
            <a:ext cx="4572003" cy="950889"/>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D. </a:t>
            </a:r>
            <a:r>
              <a:rPr lang="en-US" sz="2800">
                <a:solidFill>
                  <a:schemeClr val="lt1"/>
                </a:solidFill>
                <a:latin typeface="Calibri"/>
                <a:ea typeface="Calibri"/>
                <a:cs typeface="Calibri"/>
                <a:sym typeface="Calibri"/>
              </a:rPr>
              <a:t>Giao lưu với bạn bè</a:t>
            </a:r>
            <a:endParaRPr sz="2700">
              <a:solidFill>
                <a:schemeClr val="lt1"/>
              </a:solidFill>
              <a:latin typeface="Arial"/>
              <a:ea typeface="Arial"/>
              <a:cs typeface="Arial"/>
              <a:sym typeface="Arial"/>
            </a:endParaRPr>
          </a:p>
        </p:txBody>
      </p:sp>
      <p:pic>
        <p:nvPicPr>
          <p:cNvPr id="379" name="Google Shape;379;p16"/>
          <p:cNvPicPr preferRelativeResize="0"/>
          <p:nvPr/>
        </p:nvPicPr>
        <p:blipFill rotWithShape="1">
          <a:blip r:embed="rId3">
            <a:alphaModFix/>
          </a:blip>
          <a:srcRect b="0" l="0" r="0" t="0"/>
          <a:stretch/>
        </p:blipFill>
        <p:spPr>
          <a:xfrm>
            <a:off x="12345830" y="5286914"/>
            <a:ext cx="2222048" cy="5810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Effect filter="fade" transition="in">
                                      <p:cBhvr>
                                        <p:cTn dur="500"/>
                                        <p:tgtEl>
                                          <p:spTgt spid="374">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7"/>
          <p:cNvSpPr txBox="1"/>
          <p:nvPr>
            <p:ph type="title"/>
          </p:nvPr>
        </p:nvSpPr>
        <p:spPr>
          <a:xfrm>
            <a:off x="1756228" y="365125"/>
            <a:ext cx="9597571" cy="1325563"/>
          </a:xfrm>
          <a:prstGeom prst="rect">
            <a:avLst/>
          </a:prstGeom>
          <a:solidFill>
            <a:srgbClr val="FDF7A8">
              <a:alpha val="74901"/>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3. Máy tính là công cụ giúp em giải trí</a:t>
            </a:r>
            <a:endParaRPr/>
          </a:p>
        </p:txBody>
      </p:sp>
      <p:sp>
        <p:nvSpPr>
          <p:cNvPr id="385" name="Google Shape;385;p17"/>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200"/>
              <a:buChar char="☞"/>
            </a:pPr>
            <a:r>
              <a:rPr lang="en-US"/>
              <a:t>Em hãy đọc phần ghi nhớ ở SGK/7</a:t>
            </a:r>
            <a:endParaRPr/>
          </a:p>
        </p:txBody>
      </p:sp>
      <p:pic>
        <p:nvPicPr>
          <p:cNvPr id="386" name="Google Shape;386;p17"/>
          <p:cNvPicPr preferRelativeResize="0"/>
          <p:nvPr/>
        </p:nvPicPr>
        <p:blipFill rotWithShape="1">
          <a:blip r:embed="rId3">
            <a:alphaModFix/>
          </a:blip>
          <a:srcRect b="0" l="0" r="0" t="0"/>
          <a:stretch/>
        </p:blipFill>
        <p:spPr>
          <a:xfrm>
            <a:off x="655101" y="3282722"/>
            <a:ext cx="11687464" cy="182789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animEffect filter="fade" transition="in">
                                      <p:cBhvr>
                                        <p:cTn dur="500"/>
                                        <p:tgtEl>
                                          <p:spTgt spid="3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8"/>
          <p:cNvSpPr txBox="1"/>
          <p:nvPr>
            <p:ph type="title"/>
          </p:nvPr>
        </p:nvSpPr>
        <p:spPr>
          <a:xfrm>
            <a:off x="1756228" y="365125"/>
            <a:ext cx="9597571" cy="1325563"/>
          </a:xfrm>
          <a:prstGeom prst="rect">
            <a:avLst/>
          </a:prstGeom>
          <a:solidFill>
            <a:srgbClr val="EC6C53">
              <a:alpha val="74901"/>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Luyện tập</a:t>
            </a:r>
            <a:endParaRPr/>
          </a:p>
        </p:txBody>
      </p:sp>
      <p:pic>
        <p:nvPicPr>
          <p:cNvPr id="392" name="Google Shape;392;p18">
            <a:hlinkClick r:id="rId3"/>
          </p:cNvPr>
          <p:cNvPicPr preferRelativeResize="0"/>
          <p:nvPr>
            <p:ph idx="1" type="body"/>
          </p:nvPr>
        </p:nvPicPr>
        <p:blipFill rotWithShape="1">
          <a:blip r:embed="rId4">
            <a:alphaModFix/>
          </a:blip>
          <a:srcRect b="0" l="0" r="0" t="0"/>
          <a:stretch/>
        </p:blipFill>
        <p:spPr>
          <a:xfrm>
            <a:off x="1781780" y="1825625"/>
            <a:ext cx="9546014" cy="435133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9"/>
          <p:cNvSpPr txBox="1"/>
          <p:nvPr>
            <p:ph type="title"/>
          </p:nvPr>
        </p:nvSpPr>
        <p:spPr>
          <a:xfrm>
            <a:off x="1756228" y="365125"/>
            <a:ext cx="9597571" cy="1325563"/>
          </a:xfrm>
          <a:prstGeom prst="rect">
            <a:avLst/>
          </a:prstGeom>
          <a:solidFill>
            <a:srgbClr val="FBBAAC">
              <a:alpha val="74901"/>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Vận dụng</a:t>
            </a:r>
            <a:endParaRPr/>
          </a:p>
        </p:txBody>
      </p:sp>
      <p:sp>
        <p:nvSpPr>
          <p:cNvPr id="398" name="Google Shape;398;p19"/>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SzPts val="3200"/>
              <a:buChar char="☞"/>
            </a:pPr>
            <a:r>
              <a:rPr lang="en-US"/>
              <a:t>Có ý kiến cho rằng: Máy tính là công cụ đa năng, có thể giúp con người làm được nhiều việc nên cần thiết phải biết sử dụng máy tính một cách thành thạo. Em có đồng ý với ý kiến này không? Tại sao?</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xEl>
                                              <p:pRg end="0" st="0"/>
                                            </p:txEl>
                                          </p:spTgt>
                                        </p:tgtEl>
                                        <p:attrNameLst>
                                          <p:attrName>style.visibility</p:attrName>
                                        </p:attrNameLst>
                                      </p:cBhvr>
                                      <p:to>
                                        <p:strVal val="visible"/>
                                      </p:to>
                                    </p:set>
                                    <p:animEffect filter="fade" transition="in">
                                      <p:cBhvr>
                                        <p:cTn dur="500"/>
                                        <p:tgtEl>
                                          <p:spTgt spid="39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b="1" lang="en-US" sz="5400"/>
              <a:t>MỤC TIÊU BÀI HỌC</a:t>
            </a:r>
            <a:endParaRPr/>
          </a:p>
        </p:txBody>
      </p:sp>
      <p:sp>
        <p:nvSpPr>
          <p:cNvPr id="253" name="Google Shape;25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3600"/>
              <a:buFont typeface="Noto Sans Symbols"/>
              <a:buChar char="❖"/>
            </a:pPr>
            <a:r>
              <a:rPr lang="en-US" sz="3600">
                <a:solidFill>
                  <a:srgbClr val="548135"/>
                </a:solidFill>
              </a:rPr>
              <a:t>Biết công dụng của máy tính và nêu được ví dụ minh họa cho mỗi công dụng.</a:t>
            </a:r>
            <a:endParaRPr/>
          </a:p>
          <a:p>
            <a:pPr indent="-228600" lvl="0" marL="228600" rtl="0" algn="just">
              <a:lnSpc>
                <a:spcPct val="90000"/>
              </a:lnSpc>
              <a:spcBef>
                <a:spcPts val="1000"/>
              </a:spcBef>
              <a:spcAft>
                <a:spcPts val="0"/>
              </a:spcAft>
              <a:buSzPts val="3600"/>
              <a:buFont typeface="Noto Sans Symbols"/>
              <a:buChar char="❖"/>
            </a:pPr>
            <a:r>
              <a:rPr lang="en-US" sz="3600">
                <a:solidFill>
                  <a:srgbClr val="548135"/>
                </a:solidFill>
              </a:rPr>
              <a:t>Thể hiện được mong muốn biết sử dụng máy tính thành thạo để làm được nhiều việc hơn.</a:t>
            </a:r>
            <a:endParaRPr/>
          </a:p>
        </p:txBody>
      </p:sp>
      <p:pic>
        <p:nvPicPr>
          <p:cNvPr id="254" name="Google Shape;254;p2"/>
          <p:cNvPicPr preferRelativeResize="0"/>
          <p:nvPr/>
        </p:nvPicPr>
        <p:blipFill rotWithShape="1">
          <a:blip r:embed="rId3">
            <a:alphaModFix/>
          </a:blip>
          <a:srcRect b="0" l="0" r="0" t="0"/>
          <a:stretch/>
        </p:blipFill>
        <p:spPr>
          <a:xfrm>
            <a:off x="838200" y="545665"/>
            <a:ext cx="1040837" cy="96448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5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500"/>
                                        <p:tgtEl>
                                          <p:spTgt spid="25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TỰ ĐÁNH GIÁ</a:t>
            </a:r>
            <a:endParaRPr/>
          </a:p>
        </p:txBody>
      </p:sp>
      <p:sp>
        <p:nvSpPr>
          <p:cNvPr id="404" name="Google Shape;404;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200"/>
              <a:buFont typeface="Noto Sans Symbols"/>
              <a:buChar char="🗹"/>
            </a:pPr>
            <a:r>
              <a:rPr lang="en-US">
                <a:solidFill>
                  <a:srgbClr val="2E75B5"/>
                </a:solidFill>
              </a:rPr>
              <a:t>Biết công dụng của máy tính và nêu được ví dụ minh họa cho mỗi công dụng.</a:t>
            </a:r>
            <a:endParaRPr/>
          </a:p>
          <a:p>
            <a:pPr indent="-228600" lvl="0" marL="228600" rtl="0" algn="l">
              <a:lnSpc>
                <a:spcPct val="90000"/>
              </a:lnSpc>
              <a:spcBef>
                <a:spcPts val="1000"/>
              </a:spcBef>
              <a:spcAft>
                <a:spcPts val="0"/>
              </a:spcAft>
              <a:buSzPts val="3200"/>
              <a:buFont typeface="Noto Sans Symbols"/>
              <a:buChar char="🗹"/>
            </a:pPr>
            <a:r>
              <a:rPr lang="en-US">
                <a:solidFill>
                  <a:srgbClr val="2E75B5"/>
                </a:solidFill>
              </a:rPr>
              <a:t>Thể hiện được mong muốn biết sử dụng máy tính thành thạo để làm được nhiều việc hơn.</a:t>
            </a:r>
            <a:endParaRPr/>
          </a:p>
        </p:txBody>
      </p:sp>
      <p:pic>
        <p:nvPicPr>
          <p:cNvPr id="405" name="Google Shape;405;p20"/>
          <p:cNvPicPr preferRelativeResize="0"/>
          <p:nvPr/>
        </p:nvPicPr>
        <p:blipFill rotWithShape="1">
          <a:blip r:embed="rId3">
            <a:alphaModFix/>
          </a:blip>
          <a:srcRect b="0" l="0" r="0" t="0"/>
          <a:stretch/>
        </p:blipFill>
        <p:spPr>
          <a:xfrm>
            <a:off x="2525047" y="4001294"/>
            <a:ext cx="1828800" cy="1828800"/>
          </a:xfrm>
          <a:prstGeom prst="rect">
            <a:avLst/>
          </a:prstGeom>
          <a:noFill/>
          <a:ln>
            <a:noFill/>
          </a:ln>
        </p:spPr>
      </p:pic>
      <p:pic>
        <p:nvPicPr>
          <p:cNvPr id="406" name="Google Shape;406;p20"/>
          <p:cNvPicPr preferRelativeResize="0"/>
          <p:nvPr/>
        </p:nvPicPr>
        <p:blipFill rotWithShape="1">
          <a:blip r:embed="rId4">
            <a:alphaModFix/>
          </a:blip>
          <a:srcRect b="0" l="0" r="0" t="0"/>
          <a:stretch/>
        </p:blipFill>
        <p:spPr>
          <a:xfrm>
            <a:off x="5950667" y="4001294"/>
            <a:ext cx="1828800" cy="1828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0" st="0"/>
                                            </p:txEl>
                                          </p:spTgt>
                                        </p:tgtEl>
                                        <p:attrNameLst>
                                          <p:attrName>style.visibility</p:attrName>
                                        </p:attrNameLst>
                                      </p:cBhvr>
                                      <p:to>
                                        <p:strVal val="visible"/>
                                      </p:to>
                                    </p:set>
                                    <p:animEffect filter="fade" transition="in">
                                      <p:cBhvr>
                                        <p:cTn dur="500"/>
                                        <p:tgtEl>
                                          <p:spTgt spid="4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1" st="1"/>
                                            </p:txEl>
                                          </p:spTgt>
                                        </p:tgtEl>
                                        <p:attrNameLst>
                                          <p:attrName>style.visibility</p:attrName>
                                        </p:attrNameLst>
                                      </p:cBhvr>
                                      <p:to>
                                        <p:strVal val="visible"/>
                                      </p:to>
                                    </p:set>
                                    <p:animEffect filter="fade" transition="in">
                                      <p:cBhvr>
                                        <p:cTn dur="500"/>
                                        <p:tgtEl>
                                          <p:spTgt spid="40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Khảo sát</a:t>
            </a:r>
            <a:endParaRPr/>
          </a:p>
        </p:txBody>
      </p:sp>
      <p:sp>
        <p:nvSpPr>
          <p:cNvPr id="412" name="Google Shape;412;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a:solidFill>
                  <a:srgbClr val="2E75B5"/>
                </a:solidFill>
              </a:rPr>
              <a:t>Em hãy cho biết mức độ hài lòng sau bài học!</a:t>
            </a:r>
            <a:endParaRPr>
              <a:solidFill>
                <a:srgbClr val="2E75B5"/>
              </a:solidFill>
            </a:endParaRPr>
          </a:p>
        </p:txBody>
      </p:sp>
      <p:pic>
        <p:nvPicPr>
          <p:cNvPr id="413" name="Google Shape;413;p21"/>
          <p:cNvPicPr preferRelativeResize="0"/>
          <p:nvPr/>
        </p:nvPicPr>
        <p:blipFill rotWithShape="1">
          <a:blip r:embed="rId3">
            <a:alphaModFix/>
          </a:blip>
          <a:srcRect b="0" l="0" r="0" t="0"/>
          <a:stretch/>
        </p:blipFill>
        <p:spPr>
          <a:xfrm>
            <a:off x="2525045" y="2809746"/>
            <a:ext cx="3108960" cy="3108960"/>
          </a:xfrm>
          <a:prstGeom prst="rect">
            <a:avLst/>
          </a:prstGeom>
          <a:noFill/>
          <a:ln>
            <a:noFill/>
          </a:ln>
        </p:spPr>
      </p:pic>
      <p:pic>
        <p:nvPicPr>
          <p:cNvPr id="414" name="Google Shape;414;p21"/>
          <p:cNvPicPr preferRelativeResize="0"/>
          <p:nvPr/>
        </p:nvPicPr>
        <p:blipFill rotWithShape="1">
          <a:blip r:embed="rId4">
            <a:alphaModFix/>
          </a:blip>
          <a:srcRect b="0" l="0" r="0" t="0"/>
          <a:stretch/>
        </p:blipFill>
        <p:spPr>
          <a:xfrm>
            <a:off x="6096000" y="2809746"/>
            <a:ext cx="3108960" cy="31089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0" st="0"/>
                                            </p:txEl>
                                          </p:spTgt>
                                        </p:tgtEl>
                                        <p:attrNameLst>
                                          <p:attrName>style.visibility</p:attrName>
                                        </p:attrNameLst>
                                      </p:cBhvr>
                                      <p:to>
                                        <p:strVal val="visible"/>
                                      </p:to>
                                    </p:set>
                                    <p:animEffect filter="fade" transition="in">
                                      <p:cBhvr>
                                        <p:cTn dur="500"/>
                                        <p:tgtEl>
                                          <p:spTgt spid="41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2"/>
          <p:cNvSpPr txBox="1"/>
          <p:nvPr>
            <p:ph type="ctrTitle"/>
          </p:nvPr>
        </p:nvSpPr>
        <p:spPr>
          <a:xfrm>
            <a:off x="1524000" y="1122363"/>
            <a:ext cx="9144000" cy="283548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US"/>
              <a:t>Xin cảm ơn các em đã lắng nghe!</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20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
          <p:cNvSpPr txBox="1"/>
          <p:nvPr>
            <p:ph type="title"/>
          </p:nvPr>
        </p:nvSpPr>
        <p:spPr>
          <a:xfrm>
            <a:off x="1756228" y="365125"/>
            <a:ext cx="9597571" cy="1325563"/>
          </a:xfrm>
          <a:prstGeom prst="rect">
            <a:avLst/>
          </a:prstGeom>
          <a:solidFill>
            <a:srgbClr val="CBDC50">
              <a:alpha val="74901"/>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t>Khởi động</a:t>
            </a:r>
            <a:endParaRPr/>
          </a:p>
        </p:txBody>
      </p:sp>
      <p:sp>
        <p:nvSpPr>
          <p:cNvPr id="260" name="Google Shape;260;p3"/>
          <p:cNvSpPr txBox="1"/>
          <p:nvPr>
            <p:ph idx="1" type="body"/>
          </p:nvPr>
        </p:nvSpPr>
        <p:spPr>
          <a:xfrm>
            <a:off x="1756228" y="1690688"/>
            <a:ext cx="9597572"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3600"/>
              <a:buFont typeface="Noto Sans Symbols"/>
              <a:buChar char="☞"/>
            </a:pPr>
            <a:r>
              <a:rPr lang="en-US" sz="3600"/>
              <a:t>Đọc yêu cầu HĐ khởi động ở SGK/5</a:t>
            </a:r>
            <a:endParaRPr/>
          </a:p>
        </p:txBody>
      </p:sp>
      <p:pic>
        <p:nvPicPr>
          <p:cNvPr id="261" name="Google Shape;261;p3"/>
          <p:cNvPicPr preferRelativeResize="0"/>
          <p:nvPr/>
        </p:nvPicPr>
        <p:blipFill rotWithShape="1">
          <a:blip r:embed="rId3">
            <a:alphaModFix/>
          </a:blip>
          <a:srcRect b="0" l="0" r="0" t="0"/>
          <a:stretch/>
        </p:blipFill>
        <p:spPr>
          <a:xfrm>
            <a:off x="3592269" y="2236839"/>
            <a:ext cx="6403502" cy="46179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500"/>
                                        <p:tgtEl>
                                          <p:spTgt spid="2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
          <p:cNvSpPr txBox="1"/>
          <p:nvPr>
            <p:ph type="title"/>
          </p:nvPr>
        </p:nvSpPr>
        <p:spPr>
          <a:xfrm>
            <a:off x="1756228" y="365125"/>
            <a:ext cx="9597571" cy="1325563"/>
          </a:xfrm>
          <a:prstGeom prst="rect">
            <a:avLst/>
          </a:prstGeom>
          <a:solidFill>
            <a:srgbClr val="00B3CD">
              <a:alpha val="74901"/>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en-US"/>
              <a:t>Khám phá</a:t>
            </a:r>
            <a:endParaRPr/>
          </a:p>
        </p:txBody>
      </p:sp>
      <p:sp>
        <p:nvSpPr>
          <p:cNvPr id="267" name="Google Shape;267;p4"/>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SzPts val="3600"/>
              <a:buFont typeface="Calibri"/>
              <a:buAutoNum type="arabicPeriod"/>
            </a:pPr>
            <a:r>
              <a:rPr lang="en-US" sz="3600"/>
              <a:t>Máy tính giúp em học tập</a:t>
            </a:r>
            <a:endParaRPr/>
          </a:p>
          <a:p>
            <a:pPr indent="-514350" lvl="0" marL="514350" rtl="0" algn="l">
              <a:lnSpc>
                <a:spcPct val="90000"/>
              </a:lnSpc>
              <a:spcBef>
                <a:spcPts val="1000"/>
              </a:spcBef>
              <a:spcAft>
                <a:spcPts val="0"/>
              </a:spcAft>
              <a:buSzPts val="3600"/>
              <a:buFont typeface="Calibri"/>
              <a:buAutoNum type="arabicPeriod"/>
            </a:pPr>
            <a:r>
              <a:rPr lang="en-US" sz="3600"/>
              <a:t>Máy tính giúp tạo sản phẩm số, tìm, trao đổi thông tin</a:t>
            </a:r>
            <a:endParaRPr/>
          </a:p>
          <a:p>
            <a:pPr indent="-514350" lvl="0" marL="514350" rtl="0" algn="l">
              <a:lnSpc>
                <a:spcPct val="90000"/>
              </a:lnSpc>
              <a:spcBef>
                <a:spcPts val="1000"/>
              </a:spcBef>
              <a:spcAft>
                <a:spcPts val="0"/>
              </a:spcAft>
              <a:buSzPts val="3600"/>
              <a:buFont typeface="Calibri"/>
              <a:buAutoNum type="arabicPeriod"/>
            </a:pPr>
            <a:r>
              <a:rPr lang="en-US" sz="3600"/>
              <a:t>Máy tính là công cụ giúp em giải trí</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animEffect filter="fade" transition="in">
                                      <p:cBhvr>
                                        <p:cTn dur="500"/>
                                        <p:tgtEl>
                                          <p:spTgt spid="2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animEffect filter="fade" transition="in">
                                      <p:cBhvr>
                                        <p:cTn dur="500"/>
                                        <p:tgtEl>
                                          <p:spTgt spid="2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2" st="2"/>
                                            </p:txEl>
                                          </p:spTgt>
                                        </p:tgtEl>
                                        <p:attrNameLst>
                                          <p:attrName>style.visibility</p:attrName>
                                        </p:attrNameLst>
                                      </p:cBhvr>
                                      <p:to>
                                        <p:strVal val="visible"/>
                                      </p:to>
                                    </p:set>
                                    <p:animEffect filter="fade" transition="in">
                                      <p:cBhvr>
                                        <p:cTn dur="500"/>
                                        <p:tgtEl>
                                          <p:spTgt spid="26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5"/>
          <p:cNvSpPr txBox="1"/>
          <p:nvPr>
            <p:ph type="title"/>
          </p:nvPr>
        </p:nvSpPr>
        <p:spPr>
          <a:xfrm>
            <a:off x="1756228" y="365125"/>
            <a:ext cx="9597571" cy="1325563"/>
          </a:xfrm>
          <a:prstGeom prst="rect">
            <a:avLst/>
          </a:prstGeom>
          <a:solidFill>
            <a:srgbClr val="EAEBED">
              <a:alpha val="74901"/>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1. Máy tính giúp em học tập</a:t>
            </a:r>
            <a:endParaRPr/>
          </a:p>
        </p:txBody>
      </p:sp>
      <p:sp>
        <p:nvSpPr>
          <p:cNvPr id="273" name="Google Shape;273;p5"/>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3600"/>
              <a:buFont typeface="Noto Sans Symbols"/>
              <a:buChar char="☞"/>
            </a:pPr>
            <a:r>
              <a:rPr lang="en-US" sz="3600"/>
              <a:t>Đọc thông tin ở SGK/5</a:t>
            </a:r>
            <a:endParaRPr/>
          </a:p>
        </p:txBody>
      </p:sp>
      <p:pic>
        <p:nvPicPr>
          <p:cNvPr id="274" name="Google Shape;274;p5"/>
          <p:cNvPicPr preferRelativeResize="0"/>
          <p:nvPr/>
        </p:nvPicPr>
        <p:blipFill rotWithShape="1">
          <a:blip r:embed="rId3">
            <a:alphaModFix/>
          </a:blip>
          <a:srcRect b="0" l="0" r="0" t="0"/>
          <a:stretch/>
        </p:blipFill>
        <p:spPr>
          <a:xfrm>
            <a:off x="1338699" y="2596015"/>
            <a:ext cx="11132130" cy="406783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animEffect filter="fade" transition="in">
                                      <p:cBhvr>
                                        <p:cTn dur="500"/>
                                        <p:tgtEl>
                                          <p:spTgt spid="2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6"/>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1. Máy tính giúp em học tập</a:t>
            </a:r>
            <a:endParaRPr/>
          </a:p>
        </p:txBody>
      </p:sp>
      <p:sp>
        <p:nvSpPr>
          <p:cNvPr id="280" name="Google Shape;280;p6"/>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a:t>Máy tính có thể giúp em học tập những gì? (Chọn nhiều)</a:t>
            </a:r>
            <a:endParaRPr/>
          </a:p>
        </p:txBody>
      </p:sp>
      <p:sp>
        <p:nvSpPr>
          <p:cNvPr id="281" name="Google Shape;281;p6"/>
          <p:cNvSpPr/>
          <p:nvPr/>
        </p:nvSpPr>
        <p:spPr>
          <a:xfrm>
            <a:off x="1756226" y="3109337"/>
            <a:ext cx="4572000" cy="895775"/>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chemeClr val="lt1"/>
                </a:solidFill>
                <a:latin typeface="Arial"/>
                <a:ea typeface="Arial"/>
                <a:cs typeface="Arial"/>
                <a:sym typeface="Arial"/>
              </a:rPr>
              <a:t>A. </a:t>
            </a:r>
            <a:r>
              <a:rPr b="0" i="0" lang="en-US" sz="2800" u="none" cap="none" strike="noStrike">
                <a:solidFill>
                  <a:schemeClr val="lt1"/>
                </a:solidFill>
                <a:latin typeface="Calibri"/>
                <a:ea typeface="Calibri"/>
                <a:cs typeface="Calibri"/>
                <a:sym typeface="Calibri"/>
              </a:rPr>
              <a:t>Nấu ăn</a:t>
            </a:r>
            <a:endParaRPr sz="2800">
              <a:solidFill>
                <a:schemeClr val="lt1"/>
              </a:solidFill>
              <a:latin typeface="Arial"/>
              <a:ea typeface="Arial"/>
              <a:cs typeface="Arial"/>
              <a:sym typeface="Arial"/>
            </a:endParaRPr>
          </a:p>
        </p:txBody>
      </p:sp>
      <p:sp>
        <p:nvSpPr>
          <p:cNvPr id="282" name="Google Shape;282;p6"/>
          <p:cNvSpPr/>
          <p:nvPr/>
        </p:nvSpPr>
        <p:spPr>
          <a:xfrm>
            <a:off x="6781799" y="3107429"/>
            <a:ext cx="4572000" cy="897683"/>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B. </a:t>
            </a:r>
            <a:r>
              <a:rPr lang="en-US" sz="2800">
                <a:solidFill>
                  <a:schemeClr val="lt1"/>
                </a:solidFill>
                <a:latin typeface="Calibri"/>
                <a:ea typeface="Calibri"/>
                <a:cs typeface="Calibri"/>
                <a:sym typeface="Calibri"/>
              </a:rPr>
              <a:t>Học tiếng Anh</a:t>
            </a:r>
            <a:endParaRPr sz="2700">
              <a:solidFill>
                <a:schemeClr val="lt1"/>
              </a:solidFill>
              <a:latin typeface="Arial"/>
              <a:ea typeface="Arial"/>
              <a:cs typeface="Arial"/>
              <a:sym typeface="Arial"/>
            </a:endParaRPr>
          </a:p>
        </p:txBody>
      </p:sp>
      <p:sp>
        <p:nvSpPr>
          <p:cNvPr id="283" name="Google Shape;283;p6"/>
          <p:cNvSpPr/>
          <p:nvPr/>
        </p:nvSpPr>
        <p:spPr>
          <a:xfrm>
            <a:off x="1756223" y="4336025"/>
            <a:ext cx="4572003" cy="950889"/>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C. </a:t>
            </a:r>
            <a:r>
              <a:rPr lang="en-US" sz="2800">
                <a:solidFill>
                  <a:schemeClr val="lt1"/>
                </a:solidFill>
                <a:latin typeface="Calibri"/>
                <a:ea typeface="Calibri"/>
                <a:cs typeface="Calibri"/>
                <a:sym typeface="Calibri"/>
              </a:rPr>
              <a:t>Học </a:t>
            </a:r>
            <a:r>
              <a:rPr lang="en-US" sz="2500">
                <a:solidFill>
                  <a:schemeClr val="lt1"/>
                </a:solidFill>
                <a:latin typeface="Arial"/>
                <a:ea typeface="Arial"/>
                <a:cs typeface="Arial"/>
                <a:sym typeface="Arial"/>
              </a:rPr>
              <a:t>Toán</a:t>
            </a:r>
            <a:endParaRPr sz="2800">
              <a:solidFill>
                <a:schemeClr val="lt1"/>
              </a:solidFill>
              <a:latin typeface="Calibri"/>
              <a:ea typeface="Calibri"/>
              <a:cs typeface="Calibri"/>
              <a:sym typeface="Calibri"/>
            </a:endParaRPr>
          </a:p>
        </p:txBody>
      </p:sp>
      <p:sp>
        <p:nvSpPr>
          <p:cNvPr id="284" name="Google Shape;284;p6"/>
          <p:cNvSpPr/>
          <p:nvPr/>
        </p:nvSpPr>
        <p:spPr>
          <a:xfrm>
            <a:off x="6781799" y="4337824"/>
            <a:ext cx="4572003" cy="950889"/>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D. </a:t>
            </a:r>
            <a:r>
              <a:rPr lang="en-US" sz="2800">
                <a:solidFill>
                  <a:schemeClr val="lt1"/>
                </a:solidFill>
                <a:latin typeface="Calibri"/>
                <a:ea typeface="Calibri"/>
                <a:cs typeface="Calibri"/>
                <a:sym typeface="Calibri"/>
              </a:rPr>
              <a:t>Tìm hiểu các môn thể thao</a:t>
            </a:r>
            <a:endParaRPr sz="2700">
              <a:solidFill>
                <a:schemeClr val="lt1"/>
              </a:solidFill>
              <a:latin typeface="Arial"/>
              <a:ea typeface="Arial"/>
              <a:cs typeface="Arial"/>
              <a:sym typeface="Arial"/>
            </a:endParaRPr>
          </a:p>
        </p:txBody>
      </p:sp>
      <p:pic>
        <p:nvPicPr>
          <p:cNvPr id="285" name="Google Shape;285;p6"/>
          <p:cNvPicPr preferRelativeResize="0"/>
          <p:nvPr/>
        </p:nvPicPr>
        <p:blipFill rotWithShape="1">
          <a:blip r:embed="rId3">
            <a:alphaModFix/>
          </a:blip>
          <a:srcRect b="0" l="0" r="0" t="0"/>
          <a:stretch/>
        </p:blipFill>
        <p:spPr>
          <a:xfrm>
            <a:off x="-2978610" y="5167220"/>
            <a:ext cx="2222048" cy="5810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500"/>
                                        <p:tgtEl>
                                          <p:spTgt spid="280">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7"/>
          <p:cNvSpPr txBox="1"/>
          <p:nvPr>
            <p:ph type="title"/>
          </p:nvPr>
        </p:nvSpPr>
        <p:spPr>
          <a:xfrm>
            <a:off x="1756228" y="365125"/>
            <a:ext cx="9597571" cy="1325563"/>
          </a:xfrm>
          <a:prstGeom prst="rect">
            <a:avLst/>
          </a:prstGeom>
          <a:gradFill>
            <a:gsLst>
              <a:gs pos="0">
                <a:srgbClr val="8CD7F0">
                  <a:alpha val="74901"/>
                </a:srgbClr>
              </a:gs>
              <a:gs pos="100000">
                <a:srgbClr val="F7B8AA">
                  <a:alpha val="74901"/>
                </a:srgbClr>
              </a:gs>
            </a:gsLst>
            <a:lin ang="10800000"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1. Máy tính giúp em học tập</a:t>
            </a:r>
            <a:endParaRPr/>
          </a:p>
        </p:txBody>
      </p:sp>
      <p:sp>
        <p:nvSpPr>
          <p:cNvPr id="291" name="Google Shape;291;p7"/>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a:t>Máy tính có thể giúp em học tập những gì? (Chọn nhiều)</a:t>
            </a:r>
            <a:endParaRPr/>
          </a:p>
        </p:txBody>
      </p:sp>
      <p:sp>
        <p:nvSpPr>
          <p:cNvPr id="292" name="Google Shape;292;p7"/>
          <p:cNvSpPr/>
          <p:nvPr/>
        </p:nvSpPr>
        <p:spPr>
          <a:xfrm>
            <a:off x="1756226" y="3109337"/>
            <a:ext cx="4572000" cy="895775"/>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A. </a:t>
            </a:r>
            <a:r>
              <a:rPr lang="en-US" sz="2800">
                <a:solidFill>
                  <a:schemeClr val="lt1"/>
                </a:solidFill>
                <a:latin typeface="Calibri"/>
                <a:ea typeface="Calibri"/>
                <a:cs typeface="Calibri"/>
                <a:sym typeface="Calibri"/>
              </a:rPr>
              <a:t>Khám phá Hệ mặt trời</a:t>
            </a:r>
            <a:endParaRPr sz="2800">
              <a:solidFill>
                <a:schemeClr val="lt1"/>
              </a:solidFill>
              <a:latin typeface="Arial"/>
              <a:ea typeface="Arial"/>
              <a:cs typeface="Arial"/>
              <a:sym typeface="Arial"/>
            </a:endParaRPr>
          </a:p>
        </p:txBody>
      </p:sp>
      <p:sp>
        <p:nvSpPr>
          <p:cNvPr id="293" name="Google Shape;293;p7"/>
          <p:cNvSpPr/>
          <p:nvPr/>
        </p:nvSpPr>
        <p:spPr>
          <a:xfrm>
            <a:off x="6781799" y="3107429"/>
            <a:ext cx="4572000" cy="897683"/>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B. </a:t>
            </a:r>
            <a:r>
              <a:rPr lang="en-US" sz="2800">
                <a:solidFill>
                  <a:schemeClr val="lt1"/>
                </a:solidFill>
                <a:latin typeface="Calibri"/>
                <a:ea typeface="Calibri"/>
                <a:cs typeface="Calibri"/>
                <a:sym typeface="Calibri"/>
              </a:rPr>
              <a:t>Luyện tập sử dụng chuột</a:t>
            </a:r>
            <a:endParaRPr sz="2700">
              <a:solidFill>
                <a:schemeClr val="lt1"/>
              </a:solidFill>
              <a:latin typeface="Arial"/>
              <a:ea typeface="Arial"/>
              <a:cs typeface="Arial"/>
              <a:sym typeface="Arial"/>
            </a:endParaRPr>
          </a:p>
        </p:txBody>
      </p:sp>
      <p:sp>
        <p:nvSpPr>
          <p:cNvPr id="294" name="Google Shape;294;p7"/>
          <p:cNvSpPr/>
          <p:nvPr/>
        </p:nvSpPr>
        <p:spPr>
          <a:xfrm>
            <a:off x="1756223" y="4336025"/>
            <a:ext cx="4572003" cy="950889"/>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C. </a:t>
            </a:r>
            <a:r>
              <a:rPr lang="en-US" sz="2800">
                <a:solidFill>
                  <a:schemeClr val="lt1"/>
                </a:solidFill>
                <a:latin typeface="Calibri"/>
                <a:ea typeface="Calibri"/>
                <a:cs typeface="Calibri"/>
                <a:sym typeface="Calibri"/>
              </a:rPr>
              <a:t>Luyện tập sử dụng bàn phím</a:t>
            </a:r>
            <a:endParaRPr sz="2500">
              <a:solidFill>
                <a:schemeClr val="lt1"/>
              </a:solidFill>
              <a:latin typeface="Arial"/>
              <a:ea typeface="Arial"/>
              <a:cs typeface="Arial"/>
              <a:sym typeface="Arial"/>
            </a:endParaRPr>
          </a:p>
        </p:txBody>
      </p:sp>
      <p:sp>
        <p:nvSpPr>
          <p:cNvPr id="295" name="Google Shape;295;p7"/>
          <p:cNvSpPr/>
          <p:nvPr/>
        </p:nvSpPr>
        <p:spPr>
          <a:xfrm>
            <a:off x="6781799" y="4337824"/>
            <a:ext cx="4572003" cy="950889"/>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D. </a:t>
            </a:r>
            <a:r>
              <a:rPr lang="en-US" sz="2800">
                <a:solidFill>
                  <a:schemeClr val="lt1"/>
                </a:solidFill>
                <a:latin typeface="Calibri"/>
                <a:ea typeface="Calibri"/>
                <a:cs typeface="Calibri"/>
                <a:sym typeface="Calibri"/>
              </a:rPr>
              <a:t>Tưới cây cho mẹ</a:t>
            </a:r>
            <a:endParaRPr sz="2700">
              <a:solidFill>
                <a:schemeClr val="lt1"/>
              </a:solidFill>
              <a:latin typeface="Arial"/>
              <a:ea typeface="Arial"/>
              <a:cs typeface="Arial"/>
              <a:sym typeface="Arial"/>
            </a:endParaRPr>
          </a:p>
        </p:txBody>
      </p:sp>
      <p:pic>
        <p:nvPicPr>
          <p:cNvPr id="296" name="Google Shape;296;p7"/>
          <p:cNvPicPr preferRelativeResize="0"/>
          <p:nvPr/>
        </p:nvPicPr>
        <p:blipFill rotWithShape="1">
          <a:blip r:embed="rId3">
            <a:alphaModFix/>
          </a:blip>
          <a:srcRect b="0" l="0" r="0" t="0"/>
          <a:stretch/>
        </p:blipFill>
        <p:spPr>
          <a:xfrm>
            <a:off x="-3254243" y="5117116"/>
            <a:ext cx="2222048" cy="5810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animEffect filter="fade" transition="in">
                                      <p:cBhvr>
                                        <p:cTn dur="500"/>
                                        <p:tgtEl>
                                          <p:spTgt spid="291">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8"/>
          <p:cNvSpPr txBox="1"/>
          <p:nvPr>
            <p:ph type="title"/>
          </p:nvPr>
        </p:nvSpPr>
        <p:spPr>
          <a:xfrm>
            <a:off x="1756228" y="365125"/>
            <a:ext cx="9597571" cy="1325563"/>
          </a:xfrm>
          <a:prstGeom prst="rect">
            <a:avLst/>
          </a:prstGeom>
          <a:solidFill>
            <a:srgbClr val="FDF7A8">
              <a:alpha val="74901"/>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1. Máy tính giúp em học tập</a:t>
            </a:r>
            <a:endParaRPr/>
          </a:p>
        </p:txBody>
      </p:sp>
      <p:sp>
        <p:nvSpPr>
          <p:cNvPr id="302" name="Google Shape;302;p8"/>
          <p:cNvSpPr txBox="1"/>
          <p:nvPr>
            <p:ph idx="1" type="body"/>
          </p:nvPr>
        </p:nvSpPr>
        <p:spPr>
          <a:xfrm>
            <a:off x="1756228" y="1825625"/>
            <a:ext cx="9597572"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200"/>
              <a:buChar char="☞"/>
            </a:pPr>
            <a:r>
              <a:rPr lang="en-US"/>
              <a:t>Em hãy đọc phần ghi nhớ ở SGK/6</a:t>
            </a:r>
            <a:endParaRPr/>
          </a:p>
        </p:txBody>
      </p:sp>
      <p:pic>
        <p:nvPicPr>
          <p:cNvPr id="303" name="Google Shape;303;p8"/>
          <p:cNvPicPr preferRelativeResize="0"/>
          <p:nvPr/>
        </p:nvPicPr>
        <p:blipFill rotWithShape="1">
          <a:blip r:embed="rId3">
            <a:alphaModFix/>
          </a:blip>
          <a:srcRect b="0" l="0" r="0" t="0"/>
          <a:stretch/>
        </p:blipFill>
        <p:spPr>
          <a:xfrm>
            <a:off x="591307" y="3156559"/>
            <a:ext cx="11402817" cy="161585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animEffect filter="fade" transition="in">
                                      <p:cBhvr>
                                        <p:cTn dur="500"/>
                                        <p:tgtEl>
                                          <p:spTgt spid="3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9"/>
          <p:cNvSpPr txBox="1"/>
          <p:nvPr>
            <p:ph type="title"/>
          </p:nvPr>
        </p:nvSpPr>
        <p:spPr>
          <a:xfrm>
            <a:off x="1756229" y="153192"/>
            <a:ext cx="9597571" cy="1325563"/>
          </a:xfrm>
          <a:prstGeom prst="rect">
            <a:avLst/>
          </a:prstGeom>
          <a:solidFill>
            <a:srgbClr val="EAEBED">
              <a:alpha val="74901"/>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2. Máy tính giúp tạo sản phẩm số, tìm, trao đổi thông tin</a:t>
            </a:r>
            <a:endParaRPr/>
          </a:p>
        </p:txBody>
      </p:sp>
      <p:sp>
        <p:nvSpPr>
          <p:cNvPr id="309" name="Google Shape;309;p9"/>
          <p:cNvSpPr txBox="1"/>
          <p:nvPr>
            <p:ph idx="1" type="body"/>
          </p:nvPr>
        </p:nvSpPr>
        <p:spPr>
          <a:xfrm>
            <a:off x="1756229" y="1478755"/>
            <a:ext cx="9597572"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200"/>
              <a:buChar char="☞"/>
            </a:pPr>
            <a:r>
              <a:rPr lang="en-US"/>
              <a:t>Đọc thông tin ở SGK/6</a:t>
            </a:r>
            <a:endParaRPr/>
          </a:p>
        </p:txBody>
      </p:sp>
      <p:pic>
        <p:nvPicPr>
          <p:cNvPr id="310" name="Google Shape;310;p9"/>
          <p:cNvPicPr preferRelativeResize="0"/>
          <p:nvPr/>
        </p:nvPicPr>
        <p:blipFill rotWithShape="1">
          <a:blip r:embed="rId3">
            <a:alphaModFix/>
          </a:blip>
          <a:srcRect b="0" l="0" r="0" t="0"/>
          <a:stretch/>
        </p:blipFill>
        <p:spPr>
          <a:xfrm>
            <a:off x="3144032" y="2154101"/>
            <a:ext cx="6626269" cy="47038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animEffect filter="fade" transition="in">
                                      <p:cBhvr>
                                        <p:cTn dur="500"/>
                                        <p:tgtEl>
                                          <p:spTgt spid="3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2023-06-22T14:33:34Z</dcterms:created>
  <dc:creator>Quyên Đinh Văn</dc:creator>
</cp:coreProperties>
</file>