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58" r:id="rId3"/>
    <p:sldId id="261" r:id="rId4"/>
    <p:sldId id="262" r:id="rId5"/>
    <p:sldId id="263" r:id="rId6"/>
    <p:sldId id="266" r:id="rId7"/>
    <p:sldId id="267" r:id="rId8"/>
    <p:sldId id="268" r:id="rId9"/>
    <p:sldId id="270" r:id="rId10"/>
    <p:sldId id="332" r:id="rId11"/>
    <p:sldId id="333" r:id="rId12"/>
    <p:sldId id="335" r:id="rId13"/>
    <p:sldId id="336" r:id="rId14"/>
    <p:sldId id="337" r:id="rId15"/>
    <p:sldId id="329" r:id="rId16"/>
    <p:sldId id="3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HUU HAI 20184434" initials="NHH2" lastIdx="1" clrIdx="0">
    <p:extLst>
      <p:ext uri="{19B8F6BF-5375-455C-9EA6-DF929625EA0E}">
        <p15:presenceInfo xmlns:p15="http://schemas.microsoft.com/office/powerpoint/2012/main" userId="S::HAI.NH184434@sis.hust.edu.vn::659c6a9c-b7a6-49ea-8960-b0ec7b01c2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FF00"/>
    <a:srgbClr val="6F2EF0"/>
    <a:srgbClr val="F826DF"/>
    <a:srgbClr val="FF6600"/>
    <a:srgbClr val="FF0066"/>
    <a:srgbClr val="AEF3A9"/>
    <a:srgbClr val="E62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0" autoAdjust="0"/>
    <p:restoredTop sz="80088" autoAdjust="0"/>
  </p:normalViewPr>
  <p:slideViewPr>
    <p:cSldViewPr snapToGrid="0">
      <p:cViewPr>
        <p:scale>
          <a:sx n="44" d="100"/>
          <a:sy n="44" d="100"/>
        </p:scale>
        <p:origin x="3198" y="1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2F37F-DFA7-43F3-B15B-2D823A5AA617}" type="datetimeFigureOut">
              <a:rPr lang="en-US" smtClean="0"/>
              <a:t>12/25/2024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0F4D6-3F66-4017-96C4-6C4681C1472F}" type="slidenum">
              <a:rPr lang="en-US" smtClean="0"/>
              <a:t>‹#›</a:t>
            </a:fld>
            <a:endParaRPr lang="en-US"/>
          </a:p>
        </p:txBody>
      </p:sp>
    </p:spTree>
    <p:extLst>
      <p:ext uri="{BB962C8B-B14F-4D97-AF65-F5344CB8AC3E}">
        <p14:creationId xmlns:p14="http://schemas.microsoft.com/office/powerpoint/2010/main" val="27865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Ý tưởng phần luyện tập của em là: phát phiếu bài tập có sẵn câu hỏi cho các nhóm máy, học sinh làm việc trong 3 phút. Sau đó GV thu phiếu bài tập, gọi đại diện mỗi câu hỏi 1 nhóm trình bày. GV nhận xét chung về phiếu HS đã làm. Cuối cùng mời 1 HS lên minh họa lại cách định dạng Bài 1. Các nhóm máy thực hiện bài 2</a:t>
            </a:r>
            <a:r>
              <a:rPr lang="en-US">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FAC0F4D6-3F66-4017-96C4-6C4681C1472F}" type="slidenum">
              <a:rPr lang="en-US" smtClean="0"/>
              <a:t>14</a:t>
            </a:fld>
            <a:endParaRPr lang="en-US"/>
          </a:p>
        </p:txBody>
      </p:sp>
    </p:spTree>
    <p:extLst>
      <p:ext uri="{BB962C8B-B14F-4D97-AF65-F5344CB8AC3E}">
        <p14:creationId xmlns:p14="http://schemas.microsoft.com/office/powerpoint/2010/main" val="285199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2052-D095-48AA-845F-FC6F4AADB8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0F75C-C023-4B85-A96F-A36A30ACE0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34CE14-A383-4EFB-97E0-38AAD1098422}"/>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5" name="Footer Placeholder 4">
            <a:extLst>
              <a:ext uri="{FF2B5EF4-FFF2-40B4-BE49-F238E27FC236}">
                <a16:creationId xmlns:a16="http://schemas.microsoft.com/office/drawing/2014/main" id="{31844F3F-21B9-4A43-A6BC-C044E9689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116AC-5203-469B-9D9A-C88033AA6EEA}"/>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308135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60D6-F509-4A52-B5E8-5AA4E47272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E3C15-D848-4144-9EE2-7E3B82DD5C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5D2C6-E314-49A5-8BE4-DCA2A4BA3060}"/>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5" name="Footer Placeholder 4">
            <a:extLst>
              <a:ext uri="{FF2B5EF4-FFF2-40B4-BE49-F238E27FC236}">
                <a16:creationId xmlns:a16="http://schemas.microsoft.com/office/drawing/2014/main" id="{81405F1C-6056-4EC6-AE96-1FEBE9747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3C05C-C515-453E-8B2F-6CE81ACF1798}"/>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8426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F7490-7035-4E21-AD1B-6776C5E8E7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D2746A-6E5F-48A1-8D2D-9E3043EA56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F08A2-07A2-4DCA-88F8-591769879919}"/>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5" name="Footer Placeholder 4">
            <a:extLst>
              <a:ext uri="{FF2B5EF4-FFF2-40B4-BE49-F238E27FC236}">
                <a16:creationId xmlns:a16="http://schemas.microsoft.com/office/drawing/2014/main" id="{14724161-E4EE-4BFB-AE26-0E5A077B3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7E9DD-B1EA-4475-B458-3EEF549C1338}"/>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79471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A28A1-DE82-4F87-81FB-48A43531D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BBA7FF-D6F3-4D82-9C3C-282A1BDC8C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A4391-AA19-40A8-8712-CBAB2B2C9576}"/>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5" name="Footer Placeholder 4">
            <a:extLst>
              <a:ext uri="{FF2B5EF4-FFF2-40B4-BE49-F238E27FC236}">
                <a16:creationId xmlns:a16="http://schemas.microsoft.com/office/drawing/2014/main" id="{14CB9BCC-CA63-4A7B-A1C6-775458C9F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54D42-1AA9-4520-8416-36E17B2DB692}"/>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215485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4DF6-14CE-4E8C-B4FB-AB3E188F3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984F66-E3EC-4641-9A39-898F413231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B8AB9F-3E1E-4834-B5BD-9C479EAB22D5}"/>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5" name="Footer Placeholder 4">
            <a:extLst>
              <a:ext uri="{FF2B5EF4-FFF2-40B4-BE49-F238E27FC236}">
                <a16:creationId xmlns:a16="http://schemas.microsoft.com/office/drawing/2014/main" id="{76B138B7-8F4D-4BCF-9D7B-394C52C50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0F536-FB50-43CF-84F9-106B3472B2C5}"/>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235110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1311-14B8-4F30-AEB4-8A7715B34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56D49-8667-400D-B406-A61BE19E02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E88DB6-5F55-44FA-8142-3C2E20426B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0523ED-F1F5-41AD-B418-D523275BBFB5}"/>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6" name="Footer Placeholder 5">
            <a:extLst>
              <a:ext uri="{FF2B5EF4-FFF2-40B4-BE49-F238E27FC236}">
                <a16:creationId xmlns:a16="http://schemas.microsoft.com/office/drawing/2014/main" id="{1AB44BE2-3458-42EC-9CB9-8581E597D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C928D-5AF3-47C7-82C1-B1D12FAB1FDB}"/>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413618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26A-8B24-4412-B63B-92CA8FC060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2FC8C9-1F64-4BD8-A9EE-67C80C8E70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83D260-BA85-40D3-9797-AA60FFBAC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9B7C4F-7C2D-4146-A87B-E4B57646F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19D79-1568-4C35-85C3-7F92EBF70B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96B1E7-5D5B-4234-99B9-2A067B19CA1B}"/>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8" name="Footer Placeholder 7">
            <a:extLst>
              <a:ext uri="{FF2B5EF4-FFF2-40B4-BE49-F238E27FC236}">
                <a16:creationId xmlns:a16="http://schemas.microsoft.com/office/drawing/2014/main" id="{935B4100-475F-4838-AF2F-8755FB6854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ADDB4F-B038-4D8A-A2C3-194A4538EBF8}"/>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178813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45E3-8E1F-430B-A878-6ADCF3CC02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3A3D07-0980-44B6-8D86-782EA1BAE4EE}"/>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4" name="Footer Placeholder 3">
            <a:extLst>
              <a:ext uri="{FF2B5EF4-FFF2-40B4-BE49-F238E27FC236}">
                <a16:creationId xmlns:a16="http://schemas.microsoft.com/office/drawing/2014/main" id="{05BABD3F-1B1B-4810-A431-E39CCE5C5E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750A87-1EA7-4D1D-A2F2-CF93E39FEF80}"/>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251298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54E5B-3D7B-4612-A58D-E8B205721DB6}"/>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3" name="Footer Placeholder 2">
            <a:extLst>
              <a:ext uri="{FF2B5EF4-FFF2-40B4-BE49-F238E27FC236}">
                <a16:creationId xmlns:a16="http://schemas.microsoft.com/office/drawing/2014/main" id="{911ACB95-953A-4D98-AD0C-69E20F05F3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C5E97D-793E-4660-8240-56ABA28D88CA}"/>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41921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3C07-BAEC-4532-B744-809DA945FD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9FD8FB-2FD7-4619-8BFE-2E5A32510C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D4C333-98CD-457F-86AB-87AE9FE64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19802-46F5-47BA-8843-1B0E2EACDAB3}"/>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6" name="Footer Placeholder 5">
            <a:extLst>
              <a:ext uri="{FF2B5EF4-FFF2-40B4-BE49-F238E27FC236}">
                <a16:creationId xmlns:a16="http://schemas.microsoft.com/office/drawing/2014/main" id="{029801AF-06DF-4B20-B0AF-1E762B81B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7B960-3E47-4FB3-B6A1-8F21BFD89B32}"/>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29055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B985-C796-4753-882B-58CBCD7E5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841BB-9A40-4E1A-A933-9C0CEA858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2A8DC-4204-40DA-B6EB-B74A8BD3B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AB231-4792-4091-B1E2-C92D51F93876}"/>
              </a:ext>
            </a:extLst>
          </p:cNvPr>
          <p:cNvSpPr>
            <a:spLocks noGrp="1"/>
          </p:cNvSpPr>
          <p:nvPr>
            <p:ph type="dt" sz="half" idx="10"/>
          </p:nvPr>
        </p:nvSpPr>
        <p:spPr/>
        <p:txBody>
          <a:bodyPr/>
          <a:lstStyle/>
          <a:p>
            <a:fld id="{763CD453-C52C-4019-B9EC-9B35E814DDDC}" type="datetimeFigureOut">
              <a:rPr lang="en-US" smtClean="0"/>
              <a:t>12/25/2024</a:t>
            </a:fld>
            <a:endParaRPr lang="en-US"/>
          </a:p>
        </p:txBody>
      </p:sp>
      <p:sp>
        <p:nvSpPr>
          <p:cNvPr id="6" name="Footer Placeholder 5">
            <a:extLst>
              <a:ext uri="{FF2B5EF4-FFF2-40B4-BE49-F238E27FC236}">
                <a16:creationId xmlns:a16="http://schemas.microsoft.com/office/drawing/2014/main" id="{01F8AC6E-7E52-45E8-AD34-322328FE1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4BFC4-8E78-4CAB-A68F-D27D9E4CB9E6}"/>
              </a:ext>
            </a:extLst>
          </p:cNvPr>
          <p:cNvSpPr>
            <a:spLocks noGrp="1"/>
          </p:cNvSpPr>
          <p:nvPr>
            <p:ph type="sldNum" sz="quarter" idx="12"/>
          </p:nvPr>
        </p:nvSpPr>
        <p:spPr/>
        <p:txBody>
          <a:bodyPr/>
          <a:lstStyle/>
          <a:p>
            <a:fld id="{66524318-CB14-415C-A645-F171B066CFF7}" type="slidenum">
              <a:rPr lang="en-US" smtClean="0"/>
              <a:t>‹#›</a:t>
            </a:fld>
            <a:endParaRPr lang="en-US"/>
          </a:p>
        </p:txBody>
      </p:sp>
    </p:spTree>
    <p:extLst>
      <p:ext uri="{BB962C8B-B14F-4D97-AF65-F5344CB8AC3E}">
        <p14:creationId xmlns:p14="http://schemas.microsoft.com/office/powerpoint/2010/main" val="325657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E2C699-685F-4C61-9A84-1E1BDCC7A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CC954C-F997-4027-A656-D12E5D134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3A84D-96CE-46C7-928B-6E5B97C1A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CD453-C52C-4019-B9EC-9B35E814DDDC}" type="datetimeFigureOut">
              <a:rPr lang="en-US" smtClean="0"/>
              <a:t>12/25/2024</a:t>
            </a:fld>
            <a:endParaRPr lang="en-US"/>
          </a:p>
        </p:txBody>
      </p:sp>
      <p:sp>
        <p:nvSpPr>
          <p:cNvPr id="5" name="Footer Placeholder 4">
            <a:extLst>
              <a:ext uri="{FF2B5EF4-FFF2-40B4-BE49-F238E27FC236}">
                <a16:creationId xmlns:a16="http://schemas.microsoft.com/office/drawing/2014/main" id="{CA05F14E-62C8-4F9B-8630-64801AE0E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55FD9D-5502-43C2-AB51-AF211D59C5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24318-CB14-415C-A645-F171B066CFF7}" type="slidenum">
              <a:rPr lang="en-US" smtClean="0"/>
              <a:t>‹#›</a:t>
            </a:fld>
            <a:endParaRPr lang="en-US"/>
          </a:p>
        </p:txBody>
      </p:sp>
    </p:spTree>
    <p:extLst>
      <p:ext uri="{BB962C8B-B14F-4D97-AF65-F5344CB8AC3E}">
        <p14:creationId xmlns:p14="http://schemas.microsoft.com/office/powerpoint/2010/main" val="18409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slide" Target="slide6.xml"/><Relationship Id="rId2" Type="http://schemas.openxmlformats.org/officeDocument/2006/relationships/audio" Target="../media/audio1.wav"/><Relationship Id="rId16"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5.xml"/><Relationship Id="rId4" Type="http://schemas.openxmlformats.org/officeDocument/2006/relationships/slide" Target="slide2.xml"/><Relationship Id="rId9" Type="http://schemas.openxmlformats.org/officeDocument/2006/relationships/image" Target="../media/image5.png"/><Relationship Id="rId14" Type="http://schemas.openxmlformats.org/officeDocument/2006/relationships/slide" Target="slide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C99A6F7-36C2-4941-9149-7198F0337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8" y="1436692"/>
            <a:ext cx="4555177" cy="4945801"/>
          </a:xfrm>
          <a:prstGeom prst="rect">
            <a:avLst/>
          </a:prstGeom>
        </p:spPr>
      </p:pic>
      <p:sp>
        <p:nvSpPr>
          <p:cNvPr id="66" name="Freeform: Shape 65">
            <a:extLst>
              <a:ext uri="{FF2B5EF4-FFF2-40B4-BE49-F238E27FC236}">
                <a16:creationId xmlns:a16="http://schemas.microsoft.com/office/drawing/2014/main" id="{2AC17B96-668E-496F-8E8C-3D5CFD993DF8}"/>
              </a:ext>
            </a:extLst>
          </p:cNvPr>
          <p:cNvSpPr/>
          <p:nvPr/>
        </p:nvSpPr>
        <p:spPr>
          <a:xfrm>
            <a:off x="7139062" y="5127213"/>
            <a:ext cx="4546478" cy="1545405"/>
          </a:xfrm>
          <a:custGeom>
            <a:avLst/>
            <a:gdLst>
              <a:gd name="connsiteX0" fmla="*/ 1065303 w 4546478"/>
              <a:gd name="connsiteY0" fmla="*/ 0 h 1545405"/>
              <a:gd name="connsiteX1" fmla="*/ 3481176 w 4546478"/>
              <a:gd name="connsiteY1" fmla="*/ 0 h 1545405"/>
              <a:gd name="connsiteX2" fmla="*/ 3764968 w 4546478"/>
              <a:gd name="connsiteY2" fmla="*/ 1135168 h 1545405"/>
              <a:gd name="connsiteX3" fmla="*/ 4478104 w 4546478"/>
              <a:gd name="connsiteY3" fmla="*/ 1135168 h 1545405"/>
              <a:gd name="connsiteX4" fmla="*/ 4546478 w 4546478"/>
              <a:gd name="connsiteY4" fmla="*/ 1203542 h 1545405"/>
              <a:gd name="connsiteX5" fmla="*/ 4546478 w 4546478"/>
              <a:gd name="connsiteY5" fmla="*/ 1477031 h 1545405"/>
              <a:gd name="connsiteX6" fmla="*/ 4478104 w 4546478"/>
              <a:gd name="connsiteY6" fmla="*/ 1545405 h 1545405"/>
              <a:gd name="connsiteX7" fmla="*/ 68374 w 4546478"/>
              <a:gd name="connsiteY7" fmla="*/ 1545405 h 1545405"/>
              <a:gd name="connsiteX8" fmla="*/ 0 w 4546478"/>
              <a:gd name="connsiteY8" fmla="*/ 1477031 h 1545405"/>
              <a:gd name="connsiteX9" fmla="*/ 0 w 4546478"/>
              <a:gd name="connsiteY9" fmla="*/ 1203542 h 1545405"/>
              <a:gd name="connsiteX10" fmla="*/ 68374 w 4546478"/>
              <a:gd name="connsiteY10" fmla="*/ 1135168 h 1545405"/>
              <a:gd name="connsiteX11" fmla="*/ 781511 w 4546478"/>
              <a:gd name="connsiteY11" fmla="*/ 1135168 h 15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6478" h="1545405">
                <a:moveTo>
                  <a:pt x="1065303" y="0"/>
                </a:moveTo>
                <a:lnTo>
                  <a:pt x="3481176" y="0"/>
                </a:lnTo>
                <a:lnTo>
                  <a:pt x="3764968" y="1135168"/>
                </a:lnTo>
                <a:lnTo>
                  <a:pt x="4478104" y="1135168"/>
                </a:lnTo>
                <a:cubicBezTo>
                  <a:pt x="4515866" y="1135168"/>
                  <a:pt x="4546478" y="1165780"/>
                  <a:pt x="4546478" y="1203542"/>
                </a:cubicBezTo>
                <a:lnTo>
                  <a:pt x="4546478" y="1477031"/>
                </a:lnTo>
                <a:cubicBezTo>
                  <a:pt x="4546478" y="1514793"/>
                  <a:pt x="4515866" y="1545405"/>
                  <a:pt x="4478104" y="1545405"/>
                </a:cubicBezTo>
                <a:lnTo>
                  <a:pt x="68374" y="1545405"/>
                </a:lnTo>
                <a:cubicBezTo>
                  <a:pt x="30612" y="1545405"/>
                  <a:pt x="0" y="1514793"/>
                  <a:pt x="0" y="1477031"/>
                </a:cubicBezTo>
                <a:lnTo>
                  <a:pt x="0" y="1203542"/>
                </a:lnTo>
                <a:cubicBezTo>
                  <a:pt x="0" y="1165780"/>
                  <a:pt x="30612" y="1135168"/>
                  <a:pt x="68374" y="1135168"/>
                </a:cubicBezTo>
                <a:lnTo>
                  <a:pt x="781511" y="1135168"/>
                </a:lnTo>
                <a:close/>
              </a:path>
            </a:pathLst>
          </a:custGeom>
          <a:solidFill>
            <a:srgbClr val="C00000"/>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 name="Group 40">
            <a:extLst>
              <a:ext uri="{FF2B5EF4-FFF2-40B4-BE49-F238E27FC236}">
                <a16:creationId xmlns:a16="http://schemas.microsoft.com/office/drawing/2014/main" id="{8A02FE46-6C0E-4331-B18E-95C7215009F1}"/>
              </a:ext>
            </a:extLst>
          </p:cNvPr>
          <p:cNvGrpSpPr/>
          <p:nvPr/>
        </p:nvGrpSpPr>
        <p:grpSpPr>
          <a:xfrm>
            <a:off x="7254091" y="1103156"/>
            <a:ext cx="4319195" cy="4316592"/>
            <a:chOff x="5984091" y="920276"/>
            <a:chExt cx="4319195" cy="4316592"/>
          </a:xfrm>
        </p:grpSpPr>
        <p:grpSp>
          <p:nvGrpSpPr>
            <p:cNvPr id="14" name="Group 13">
              <a:extLst>
                <a:ext uri="{FF2B5EF4-FFF2-40B4-BE49-F238E27FC236}">
                  <a16:creationId xmlns:a16="http://schemas.microsoft.com/office/drawing/2014/main" id="{6D6EE64D-48D2-4782-9C40-332AEF066BDF}"/>
                </a:ext>
              </a:extLst>
            </p:cNvPr>
            <p:cNvGrpSpPr/>
            <p:nvPr/>
          </p:nvGrpSpPr>
          <p:grpSpPr>
            <a:xfrm>
              <a:off x="5984091" y="920276"/>
              <a:ext cx="4319195" cy="4316592"/>
              <a:chOff x="5984091" y="920276"/>
              <a:chExt cx="4319195" cy="4316592"/>
            </a:xfrm>
          </p:grpSpPr>
          <p:sp>
            <p:nvSpPr>
              <p:cNvPr id="2" name="Freeform: Shape 1">
                <a:extLst>
                  <a:ext uri="{FF2B5EF4-FFF2-40B4-BE49-F238E27FC236}">
                    <a16:creationId xmlns:a16="http://schemas.microsoft.com/office/drawing/2014/main" id="{88C6644C-E85F-4BA1-866F-552F1A68F47B}"/>
                  </a:ext>
                </a:extLst>
              </p:cNvPr>
              <p:cNvSpPr/>
              <p:nvPr/>
            </p:nvSpPr>
            <p:spPr>
              <a:xfrm rot="9000000">
                <a:off x="7633586" y="988887"/>
                <a:ext cx="1696406" cy="1704591"/>
              </a:xfrm>
              <a:custGeom>
                <a:avLst/>
                <a:gdLst>
                  <a:gd name="connsiteX0" fmla="*/ 721740 w 1696406"/>
                  <a:gd name="connsiteY0" fmla="*/ 1704591 h 1704591"/>
                  <a:gd name="connsiteX1" fmla="*/ 565049 w 1696406"/>
                  <a:gd name="connsiteY1" fmla="*/ 1603259 h 1704591"/>
                  <a:gd name="connsiteX2" fmla="*/ 19736 w 1696406"/>
                  <a:gd name="connsiteY2" fmla="*/ 1015436 h 1704591"/>
                  <a:gd name="connsiteX3" fmla="*/ 0 w 1696406"/>
                  <a:gd name="connsiteY3" fmla="*/ 979420 h 1704591"/>
                  <a:gd name="connsiteX4" fmla="*/ 1696406 w 1696406"/>
                  <a:gd name="connsiteY4" fmla="*/ 0 h 1704591"/>
                  <a:gd name="connsiteX5" fmla="*/ 1696406 w 1696406"/>
                  <a:gd name="connsiteY5" fmla="*/ 16419 h 1704591"/>
                  <a:gd name="connsiteX6" fmla="*/ 721740 w 1696406"/>
                  <a:gd name="connsiteY6" fmla="*/ 1704591 h 170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6406" h="1704591">
                    <a:moveTo>
                      <a:pt x="721740" y="1704591"/>
                    </a:moveTo>
                    <a:lnTo>
                      <a:pt x="565049" y="1603259"/>
                    </a:lnTo>
                    <a:cubicBezTo>
                      <a:pt x="340724" y="1441477"/>
                      <a:pt x="157613" y="1240540"/>
                      <a:pt x="19736" y="1015436"/>
                    </a:cubicBezTo>
                    <a:lnTo>
                      <a:pt x="0" y="979420"/>
                    </a:lnTo>
                    <a:lnTo>
                      <a:pt x="1696406" y="0"/>
                    </a:lnTo>
                    <a:lnTo>
                      <a:pt x="1696406" y="16419"/>
                    </a:lnTo>
                    <a:lnTo>
                      <a:pt x="721740" y="1704591"/>
                    </a:lnTo>
                    <a:close/>
                  </a:path>
                </a:pathLst>
              </a:cu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D275C91A-4009-4833-BEDE-E8AB90563226}"/>
                  </a:ext>
                </a:extLst>
              </p:cNvPr>
              <p:cNvSpPr/>
              <p:nvPr/>
            </p:nvSpPr>
            <p:spPr>
              <a:xfrm rot="9000000">
                <a:off x="7586301" y="920276"/>
                <a:ext cx="935072" cy="1882014"/>
              </a:xfrm>
              <a:custGeom>
                <a:avLst/>
                <a:gdLst>
                  <a:gd name="connsiteX0" fmla="*/ 0 w 935072"/>
                  <a:gd name="connsiteY0" fmla="*/ 1619593 h 1882014"/>
                  <a:gd name="connsiteX1" fmla="*/ 935072 w 935072"/>
                  <a:gd name="connsiteY1" fmla="*/ 0 h 1882014"/>
                  <a:gd name="connsiteX2" fmla="*/ 935072 w 935072"/>
                  <a:gd name="connsiteY2" fmla="*/ 1882014 h 1882014"/>
                  <a:gd name="connsiteX3" fmla="*/ 749830 w 935072"/>
                  <a:gd name="connsiteY3" fmla="*/ 1868155 h 1882014"/>
                  <a:gd name="connsiteX4" fmla="*/ 166100 w 935072"/>
                  <a:gd name="connsiteY4" fmla="*/ 1704625 h 1882014"/>
                  <a:gd name="connsiteX5" fmla="*/ 0 w 935072"/>
                  <a:gd name="connsiteY5" fmla="*/ 1619593 h 188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072" h="1882014">
                    <a:moveTo>
                      <a:pt x="0" y="1619593"/>
                    </a:moveTo>
                    <a:lnTo>
                      <a:pt x="935072" y="0"/>
                    </a:lnTo>
                    <a:lnTo>
                      <a:pt x="935072" y="1882014"/>
                    </a:lnTo>
                    <a:lnTo>
                      <a:pt x="749830" y="1868155"/>
                    </a:lnTo>
                    <a:cubicBezTo>
                      <a:pt x="551987" y="1843606"/>
                      <a:pt x="355302" y="1789661"/>
                      <a:pt x="166100" y="1704625"/>
                    </a:cubicBezTo>
                    <a:lnTo>
                      <a:pt x="0" y="1619593"/>
                    </a:lnTo>
                    <a:close/>
                  </a:path>
                </a:pathLst>
              </a:cu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02AD529B-4DAB-4A66-B1BB-B06C04FDAA85}"/>
                  </a:ext>
                </a:extLst>
              </p:cNvPr>
              <p:cNvSpPr/>
              <p:nvPr/>
            </p:nvSpPr>
            <p:spPr>
              <a:xfrm rot="9000000">
                <a:off x="6694700" y="1421762"/>
                <a:ext cx="1006127" cy="1978786"/>
              </a:xfrm>
              <a:custGeom>
                <a:avLst/>
                <a:gdLst>
                  <a:gd name="connsiteX0" fmla="*/ 0 w 1006127"/>
                  <a:gd name="connsiteY0" fmla="*/ 1978786 h 1978786"/>
                  <a:gd name="connsiteX1" fmla="*/ 0 w 1006127"/>
                  <a:gd name="connsiteY1" fmla="*/ 17365 h 1978786"/>
                  <a:gd name="connsiteX2" fmla="*/ 10026 w 1006127"/>
                  <a:gd name="connsiteY2" fmla="*/ 0 h 1978786"/>
                  <a:gd name="connsiteX3" fmla="*/ 1006127 w 1006127"/>
                  <a:gd name="connsiteY3" fmla="*/ 1725297 h 1978786"/>
                  <a:gd name="connsiteX4" fmla="*/ 919427 w 1006127"/>
                  <a:gd name="connsiteY4" fmla="*/ 1772805 h 1978786"/>
                  <a:gd name="connsiteX5" fmla="*/ 164398 w 1006127"/>
                  <a:gd name="connsiteY5" fmla="*/ 1975114 h 1978786"/>
                  <a:gd name="connsiteX6" fmla="*/ 0 w 1006127"/>
                  <a:gd name="connsiteY6" fmla="*/ 1978786 h 197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127" h="1978786">
                    <a:moveTo>
                      <a:pt x="0" y="1978786"/>
                    </a:moveTo>
                    <a:lnTo>
                      <a:pt x="0" y="17365"/>
                    </a:lnTo>
                    <a:lnTo>
                      <a:pt x="10026" y="0"/>
                    </a:lnTo>
                    <a:lnTo>
                      <a:pt x="1006127" y="1725297"/>
                    </a:lnTo>
                    <a:lnTo>
                      <a:pt x="919427" y="1772805"/>
                    </a:lnTo>
                    <a:cubicBezTo>
                      <a:pt x="683176" y="1887816"/>
                      <a:pt x="426504" y="1956591"/>
                      <a:pt x="164398" y="1975114"/>
                    </a:cubicBezTo>
                    <a:lnTo>
                      <a:pt x="0" y="1978786"/>
                    </a:lnTo>
                    <a:close/>
                  </a:path>
                </a:pathLst>
              </a:cu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22A06ACD-3669-4531-AF73-9A3E23E90D1F}"/>
                  </a:ext>
                </a:extLst>
              </p:cNvPr>
              <p:cNvSpPr/>
              <p:nvPr/>
            </p:nvSpPr>
            <p:spPr>
              <a:xfrm rot="9000000">
                <a:off x="7833212" y="1625556"/>
                <a:ext cx="1959136" cy="981941"/>
              </a:xfrm>
              <a:custGeom>
                <a:avLst/>
                <a:gdLst>
                  <a:gd name="connsiteX0" fmla="*/ 258365 w 1959136"/>
                  <a:gd name="connsiteY0" fmla="*/ 981941 h 981941"/>
                  <a:gd name="connsiteX1" fmla="*/ 205211 w 1959136"/>
                  <a:gd name="connsiteY1" fmla="*/ 884936 h 981941"/>
                  <a:gd name="connsiteX2" fmla="*/ 2902 w 1959136"/>
                  <a:gd name="connsiteY2" fmla="*/ 129907 h 981941"/>
                  <a:gd name="connsiteX3" fmla="*/ 0 w 1959136"/>
                  <a:gd name="connsiteY3" fmla="*/ 0 h 981941"/>
                  <a:gd name="connsiteX4" fmla="*/ 1959136 w 1959136"/>
                  <a:gd name="connsiteY4" fmla="*/ 0 h 981941"/>
                  <a:gd name="connsiteX5" fmla="*/ 258365 w 1959136"/>
                  <a:gd name="connsiteY5" fmla="*/ 981941 h 98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136" h="981941">
                    <a:moveTo>
                      <a:pt x="258365" y="981941"/>
                    </a:moveTo>
                    <a:lnTo>
                      <a:pt x="205211" y="884936"/>
                    </a:lnTo>
                    <a:cubicBezTo>
                      <a:pt x="90200" y="648684"/>
                      <a:pt x="21426" y="392013"/>
                      <a:pt x="2902" y="129907"/>
                    </a:cubicBezTo>
                    <a:lnTo>
                      <a:pt x="0" y="0"/>
                    </a:lnTo>
                    <a:lnTo>
                      <a:pt x="1959136" y="0"/>
                    </a:lnTo>
                    <a:lnTo>
                      <a:pt x="258365" y="981941"/>
                    </a:lnTo>
                    <a:close/>
                  </a:path>
                </a:pathLst>
              </a:cu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A13DCD52-7794-4D6F-8782-EDEAA23D664B}"/>
                  </a:ext>
                </a:extLst>
              </p:cNvPr>
              <p:cNvSpPr/>
              <p:nvPr/>
            </p:nvSpPr>
            <p:spPr>
              <a:xfrm rot="9000000">
                <a:off x="6049367" y="1883155"/>
                <a:ext cx="1733143" cy="1728013"/>
              </a:xfrm>
              <a:custGeom>
                <a:avLst/>
                <a:gdLst>
                  <a:gd name="connsiteX0" fmla="*/ 997669 w 1733143"/>
                  <a:gd name="connsiteY0" fmla="*/ 1728013 h 1728013"/>
                  <a:gd name="connsiteX1" fmla="*/ 0 w 1733143"/>
                  <a:gd name="connsiteY1" fmla="*/ 0 h 1728013"/>
                  <a:gd name="connsiteX2" fmla="*/ 1733143 w 1733143"/>
                  <a:gd name="connsiteY2" fmla="*/ 1000631 h 1728013"/>
                  <a:gd name="connsiteX3" fmla="*/ 1631813 w 1733143"/>
                  <a:gd name="connsiteY3" fmla="*/ 1157318 h 1728013"/>
                  <a:gd name="connsiteX4" fmla="*/ 1043990 w 1733143"/>
                  <a:gd name="connsiteY4" fmla="*/ 1702632 h 1728013"/>
                  <a:gd name="connsiteX5" fmla="*/ 997669 w 1733143"/>
                  <a:gd name="connsiteY5" fmla="*/ 1728013 h 17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143" h="1728013">
                    <a:moveTo>
                      <a:pt x="997669" y="1728013"/>
                    </a:moveTo>
                    <a:lnTo>
                      <a:pt x="0" y="0"/>
                    </a:lnTo>
                    <a:lnTo>
                      <a:pt x="1733143" y="1000631"/>
                    </a:lnTo>
                    <a:lnTo>
                      <a:pt x="1631813" y="1157318"/>
                    </a:lnTo>
                    <a:cubicBezTo>
                      <a:pt x="1470031" y="1381644"/>
                      <a:pt x="1269095" y="1564754"/>
                      <a:pt x="1043990" y="1702632"/>
                    </a:cubicBezTo>
                    <a:lnTo>
                      <a:pt x="997669" y="1728013"/>
                    </a:lnTo>
                    <a:close/>
                  </a:path>
                </a:pathLst>
              </a:custGeom>
              <a:solidFill>
                <a:srgbClr val="F826D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1497B42B-71C2-46F2-B0CA-A9D5C4A86170}"/>
                  </a:ext>
                </a:extLst>
              </p:cNvPr>
              <p:cNvSpPr/>
              <p:nvPr/>
            </p:nvSpPr>
            <p:spPr>
              <a:xfrm rot="9000000">
                <a:off x="8360582" y="2511504"/>
                <a:ext cx="1942704" cy="969561"/>
              </a:xfrm>
              <a:custGeom>
                <a:avLst/>
                <a:gdLst>
                  <a:gd name="connsiteX0" fmla="*/ 486 w 1942704"/>
                  <a:gd name="connsiteY0" fmla="*/ 969561 h 969561"/>
                  <a:gd name="connsiteX1" fmla="*/ 0 w 1942704"/>
                  <a:gd name="connsiteY1" fmla="*/ 947825 h 969561"/>
                  <a:gd name="connsiteX2" fmla="*/ 178344 w 1942704"/>
                  <a:gd name="connsiteY2" fmla="*/ 166098 h 969561"/>
                  <a:gd name="connsiteX3" fmla="*/ 263374 w 1942704"/>
                  <a:gd name="connsiteY3" fmla="*/ 0 h 969561"/>
                  <a:gd name="connsiteX4" fmla="*/ 1942704 w 1942704"/>
                  <a:gd name="connsiteY4" fmla="*/ 969561 h 969561"/>
                  <a:gd name="connsiteX5" fmla="*/ 486 w 1942704"/>
                  <a:gd name="connsiteY5" fmla="*/ 969561 h 96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2704" h="969561">
                    <a:moveTo>
                      <a:pt x="486" y="969561"/>
                    </a:moveTo>
                    <a:lnTo>
                      <a:pt x="0" y="947825"/>
                    </a:lnTo>
                    <a:cubicBezTo>
                      <a:pt x="6854" y="683939"/>
                      <a:pt x="64963" y="418368"/>
                      <a:pt x="178344" y="166098"/>
                    </a:cubicBezTo>
                    <a:lnTo>
                      <a:pt x="263374" y="0"/>
                    </a:lnTo>
                    <a:lnTo>
                      <a:pt x="1942704" y="969561"/>
                    </a:lnTo>
                    <a:lnTo>
                      <a:pt x="486" y="969561"/>
                    </a:lnTo>
                    <a:close/>
                  </a:path>
                </a:pathLst>
              </a:cu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0268832D-BE82-4735-B37B-EB76F7DA78A6}"/>
                  </a:ext>
                </a:extLst>
              </p:cNvPr>
              <p:cNvSpPr/>
              <p:nvPr/>
            </p:nvSpPr>
            <p:spPr>
              <a:xfrm rot="9000000">
                <a:off x="5984091" y="2678553"/>
                <a:ext cx="1978584" cy="990275"/>
              </a:xfrm>
              <a:custGeom>
                <a:avLst/>
                <a:gdLst>
                  <a:gd name="connsiteX0" fmla="*/ 1715207 w 1978584"/>
                  <a:gd name="connsiteY0" fmla="*/ 990275 h 990275"/>
                  <a:gd name="connsiteX1" fmla="*/ 0 w 1978584"/>
                  <a:gd name="connsiteY1" fmla="*/ 0 h 990275"/>
                  <a:gd name="connsiteX2" fmla="*/ 1977636 w 1978584"/>
                  <a:gd name="connsiteY2" fmla="*/ 0 h 990275"/>
                  <a:gd name="connsiteX3" fmla="*/ 1978584 w 1978584"/>
                  <a:gd name="connsiteY3" fmla="*/ 42444 h 990275"/>
                  <a:gd name="connsiteX4" fmla="*/ 1800240 w 1978584"/>
                  <a:gd name="connsiteY4" fmla="*/ 824171 h 990275"/>
                  <a:gd name="connsiteX5" fmla="*/ 1715207 w 1978584"/>
                  <a:gd name="connsiteY5" fmla="*/ 990275 h 99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584" h="990275">
                    <a:moveTo>
                      <a:pt x="1715207" y="990275"/>
                    </a:moveTo>
                    <a:lnTo>
                      <a:pt x="0" y="0"/>
                    </a:lnTo>
                    <a:lnTo>
                      <a:pt x="1977636" y="0"/>
                    </a:lnTo>
                    <a:lnTo>
                      <a:pt x="1978584" y="42444"/>
                    </a:lnTo>
                    <a:cubicBezTo>
                      <a:pt x="1971730" y="306330"/>
                      <a:pt x="1913621" y="571901"/>
                      <a:pt x="1800240" y="824171"/>
                    </a:cubicBezTo>
                    <a:lnTo>
                      <a:pt x="1715207" y="990275"/>
                    </a:lnTo>
                    <a:close/>
                  </a:path>
                </a:pathLst>
              </a:cu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43F2084-3FD1-48DC-9562-67CCF4A6F37C}"/>
                  </a:ext>
                </a:extLst>
              </p:cNvPr>
              <p:cNvSpPr/>
              <p:nvPr/>
            </p:nvSpPr>
            <p:spPr>
              <a:xfrm rot="9000000">
                <a:off x="7725019" y="3224125"/>
                <a:ext cx="1024763" cy="2012743"/>
              </a:xfrm>
              <a:custGeom>
                <a:avLst/>
                <a:gdLst>
                  <a:gd name="connsiteX0" fmla="*/ 10171 w 1024763"/>
                  <a:gd name="connsiteY0" fmla="*/ 2012743 h 2012743"/>
                  <a:gd name="connsiteX1" fmla="*/ 2843 w 1024763"/>
                  <a:gd name="connsiteY1" fmla="*/ 2008513 h 2012743"/>
                  <a:gd name="connsiteX2" fmla="*/ 0 w 1024763"/>
                  <a:gd name="connsiteY2" fmla="*/ 2003589 h 2012743"/>
                  <a:gd name="connsiteX3" fmla="*/ 0 w 1024763"/>
                  <a:gd name="connsiteY3" fmla="*/ 1718 h 2012743"/>
                  <a:gd name="connsiteX4" fmla="*/ 76936 w 1024763"/>
                  <a:gd name="connsiteY4" fmla="*/ 0 h 2012743"/>
                  <a:gd name="connsiteX5" fmla="*/ 858662 w 1024763"/>
                  <a:gd name="connsiteY5" fmla="*/ 178344 h 2012743"/>
                  <a:gd name="connsiteX6" fmla="*/ 1024763 w 1024763"/>
                  <a:gd name="connsiteY6" fmla="*/ 263376 h 2012743"/>
                  <a:gd name="connsiteX7" fmla="*/ 14766 w 1024763"/>
                  <a:gd name="connsiteY7" fmla="*/ 2012743 h 2012743"/>
                  <a:gd name="connsiteX8" fmla="*/ 10171 w 1024763"/>
                  <a:gd name="connsiteY8" fmla="*/ 2012743 h 201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763" h="2012743">
                    <a:moveTo>
                      <a:pt x="10171" y="2012743"/>
                    </a:moveTo>
                    <a:lnTo>
                      <a:pt x="2843" y="2008513"/>
                    </a:lnTo>
                    <a:lnTo>
                      <a:pt x="0" y="2003589"/>
                    </a:lnTo>
                    <a:lnTo>
                      <a:pt x="0" y="1718"/>
                    </a:lnTo>
                    <a:lnTo>
                      <a:pt x="76936" y="0"/>
                    </a:lnTo>
                    <a:cubicBezTo>
                      <a:pt x="340821" y="6854"/>
                      <a:pt x="606393" y="64963"/>
                      <a:pt x="858662" y="178344"/>
                    </a:cubicBezTo>
                    <a:lnTo>
                      <a:pt x="1024763" y="263376"/>
                    </a:lnTo>
                    <a:lnTo>
                      <a:pt x="14766" y="2012743"/>
                    </a:lnTo>
                    <a:lnTo>
                      <a:pt x="10171" y="2012743"/>
                    </a:lnTo>
                    <a:close/>
                  </a:path>
                </a:pathLst>
              </a:cu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B7D2E1F-CFEB-4D40-A15D-63CAA7D5E384}"/>
                  </a:ext>
                </a:extLst>
              </p:cNvPr>
              <p:cNvSpPr/>
              <p:nvPr/>
            </p:nvSpPr>
            <p:spPr>
              <a:xfrm rot="9000000">
                <a:off x="8574418" y="2580851"/>
                <a:ext cx="1661393" cy="1666680"/>
              </a:xfrm>
              <a:custGeom>
                <a:avLst/>
                <a:gdLst>
                  <a:gd name="connsiteX0" fmla="*/ 1661393 w 1661393"/>
                  <a:gd name="connsiteY0" fmla="*/ 1666680 h 1666680"/>
                  <a:gd name="connsiteX1" fmla="*/ 0 w 1661393"/>
                  <a:gd name="connsiteY1" fmla="*/ 707474 h 1666680"/>
                  <a:gd name="connsiteX2" fmla="*/ 101333 w 1661393"/>
                  <a:gd name="connsiteY2" fmla="*/ 550781 h 1666680"/>
                  <a:gd name="connsiteX3" fmla="*/ 689156 w 1661393"/>
                  <a:gd name="connsiteY3" fmla="*/ 5467 h 1666680"/>
                  <a:gd name="connsiteX4" fmla="*/ 699135 w 1661393"/>
                  <a:gd name="connsiteY4" fmla="*/ 0 h 1666680"/>
                  <a:gd name="connsiteX5" fmla="*/ 1661393 w 1661393"/>
                  <a:gd name="connsiteY5" fmla="*/ 1666680 h 166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393" h="1666680">
                    <a:moveTo>
                      <a:pt x="1661393" y="1666680"/>
                    </a:moveTo>
                    <a:lnTo>
                      <a:pt x="0" y="707474"/>
                    </a:lnTo>
                    <a:lnTo>
                      <a:pt x="101333" y="550781"/>
                    </a:lnTo>
                    <a:cubicBezTo>
                      <a:pt x="263115" y="326455"/>
                      <a:pt x="464052" y="143346"/>
                      <a:pt x="689156" y="5467"/>
                    </a:cubicBezTo>
                    <a:lnTo>
                      <a:pt x="699135" y="0"/>
                    </a:lnTo>
                    <a:lnTo>
                      <a:pt x="1661393" y="1666680"/>
                    </a:lnTo>
                    <a:close/>
                  </a:path>
                </a:pathLst>
              </a:cu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C7881B61-C858-4861-9181-006DB6452B41}"/>
                  </a:ext>
                </a:extLst>
              </p:cNvPr>
              <p:cNvSpPr/>
              <p:nvPr/>
            </p:nvSpPr>
            <p:spPr>
              <a:xfrm rot="9000000">
                <a:off x="8678306" y="2789486"/>
                <a:ext cx="952780" cy="1921661"/>
              </a:xfrm>
              <a:custGeom>
                <a:avLst/>
                <a:gdLst>
                  <a:gd name="connsiteX0" fmla="*/ 952780 w 952780"/>
                  <a:gd name="connsiteY0" fmla="*/ 1921661 h 1921661"/>
                  <a:gd name="connsiteX1" fmla="*/ 0 w 952780"/>
                  <a:gd name="connsiteY1" fmla="*/ 271399 h 1921661"/>
                  <a:gd name="connsiteX2" fmla="*/ 123043 w 952780"/>
                  <a:gd name="connsiteY2" fmla="*/ 203977 h 1921661"/>
                  <a:gd name="connsiteX3" fmla="*/ 878072 w 952780"/>
                  <a:gd name="connsiteY3" fmla="*/ 1668 h 1921661"/>
                  <a:gd name="connsiteX4" fmla="*/ 952780 w 952780"/>
                  <a:gd name="connsiteY4" fmla="*/ 0 h 1921661"/>
                  <a:gd name="connsiteX5" fmla="*/ 952780 w 952780"/>
                  <a:gd name="connsiteY5" fmla="*/ 1921661 h 192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80" h="1921661">
                    <a:moveTo>
                      <a:pt x="952780" y="1921661"/>
                    </a:moveTo>
                    <a:lnTo>
                      <a:pt x="0" y="271399"/>
                    </a:lnTo>
                    <a:lnTo>
                      <a:pt x="123043" y="203977"/>
                    </a:lnTo>
                    <a:cubicBezTo>
                      <a:pt x="359295" y="88966"/>
                      <a:pt x="615966" y="20191"/>
                      <a:pt x="878072" y="1668"/>
                    </a:cubicBezTo>
                    <a:lnTo>
                      <a:pt x="952780" y="0"/>
                    </a:lnTo>
                    <a:lnTo>
                      <a:pt x="952780" y="1921661"/>
                    </a:lnTo>
                    <a:close/>
                  </a:path>
                </a:pathLst>
              </a:cu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2FA0776-9300-4CB0-B8F0-243A592AA9E7}"/>
                  </a:ext>
                </a:extLst>
              </p:cNvPr>
              <p:cNvSpPr/>
              <p:nvPr/>
            </p:nvSpPr>
            <p:spPr>
              <a:xfrm rot="9000000">
                <a:off x="6501799" y="3580633"/>
                <a:ext cx="1958676" cy="976966"/>
              </a:xfrm>
              <a:custGeom>
                <a:avLst/>
                <a:gdLst>
                  <a:gd name="connsiteX0" fmla="*/ 0 w 1958676"/>
                  <a:gd name="connsiteY0" fmla="*/ 976966 h 976966"/>
                  <a:gd name="connsiteX1" fmla="*/ 1692153 w 1958676"/>
                  <a:gd name="connsiteY1" fmla="*/ 0 h 976966"/>
                  <a:gd name="connsiteX2" fmla="*/ 1753928 w 1958676"/>
                  <a:gd name="connsiteY2" fmla="*/ 112737 h 976966"/>
                  <a:gd name="connsiteX3" fmla="*/ 1956237 w 1958676"/>
                  <a:gd name="connsiteY3" fmla="*/ 867766 h 976966"/>
                  <a:gd name="connsiteX4" fmla="*/ 1958676 w 1958676"/>
                  <a:gd name="connsiteY4" fmla="*/ 976965 h 976966"/>
                  <a:gd name="connsiteX5" fmla="*/ 0 w 1958676"/>
                  <a:gd name="connsiteY5" fmla="*/ 976966 h 97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8676" h="976966">
                    <a:moveTo>
                      <a:pt x="0" y="976966"/>
                    </a:moveTo>
                    <a:lnTo>
                      <a:pt x="1692153" y="0"/>
                    </a:lnTo>
                    <a:lnTo>
                      <a:pt x="1753928" y="112737"/>
                    </a:lnTo>
                    <a:cubicBezTo>
                      <a:pt x="1868939" y="348989"/>
                      <a:pt x="1937714" y="605661"/>
                      <a:pt x="1956237" y="867766"/>
                    </a:cubicBezTo>
                    <a:lnTo>
                      <a:pt x="1958676" y="976965"/>
                    </a:lnTo>
                    <a:lnTo>
                      <a:pt x="0" y="976966"/>
                    </a:lnTo>
                    <a:close/>
                  </a:path>
                </a:pathLst>
              </a:cu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534FB299-7704-418C-BD1F-FB2007735282}"/>
                  </a:ext>
                </a:extLst>
              </p:cNvPr>
              <p:cNvSpPr/>
              <p:nvPr/>
            </p:nvSpPr>
            <p:spPr>
              <a:xfrm rot="9000000">
                <a:off x="6968620" y="3496601"/>
                <a:ext cx="1684068" cy="1681734"/>
              </a:xfrm>
              <a:custGeom>
                <a:avLst/>
                <a:gdLst>
                  <a:gd name="connsiteX0" fmla="*/ 0 w 1684068"/>
                  <a:gd name="connsiteY0" fmla="*/ 1681734 h 1681734"/>
                  <a:gd name="connsiteX1" fmla="*/ 970950 w 1684068"/>
                  <a:gd name="connsiteY1" fmla="*/ 0 h 1681734"/>
                  <a:gd name="connsiteX2" fmla="*/ 1127640 w 1684068"/>
                  <a:gd name="connsiteY2" fmla="*/ 101331 h 1681734"/>
                  <a:gd name="connsiteX3" fmla="*/ 1672954 w 1684068"/>
                  <a:gd name="connsiteY3" fmla="*/ 689154 h 1681734"/>
                  <a:gd name="connsiteX4" fmla="*/ 1684068 w 1684068"/>
                  <a:gd name="connsiteY4" fmla="*/ 709437 h 1681734"/>
                  <a:gd name="connsiteX5" fmla="*/ 0 w 1684068"/>
                  <a:gd name="connsiteY5" fmla="*/ 1681734 h 168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068" h="1681734">
                    <a:moveTo>
                      <a:pt x="0" y="1681734"/>
                    </a:moveTo>
                    <a:lnTo>
                      <a:pt x="970950" y="0"/>
                    </a:lnTo>
                    <a:lnTo>
                      <a:pt x="1127640" y="101331"/>
                    </a:lnTo>
                    <a:cubicBezTo>
                      <a:pt x="1351966" y="263113"/>
                      <a:pt x="1535075" y="464049"/>
                      <a:pt x="1672954" y="689154"/>
                    </a:cubicBezTo>
                    <a:lnTo>
                      <a:pt x="1684068" y="709437"/>
                    </a:lnTo>
                    <a:lnTo>
                      <a:pt x="0" y="1681734"/>
                    </a:lnTo>
                    <a:close/>
                  </a:path>
                </a:pathLst>
              </a:cu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452168BD-92F7-4F7C-A4C2-282D90576B3F}"/>
                </a:ext>
              </a:extLst>
            </p:cNvPr>
            <p:cNvSpPr txBox="1"/>
            <p:nvPr/>
          </p:nvSpPr>
          <p:spPr>
            <a:xfrm rot="17195202">
              <a:off x="7915283" y="1561140"/>
              <a:ext cx="1189684" cy="400110"/>
            </a:xfrm>
            <a:prstGeom prst="rect">
              <a:avLst/>
            </a:prstGeom>
            <a:noFill/>
          </p:spPr>
          <p:txBody>
            <a:bodyPr wrap="squar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60 </a:t>
              </a:r>
              <a:r>
                <a:rPr lang="en-US" sz="2000" b="1" dirty="0" err="1">
                  <a:ln w="6600">
                    <a:solidFill>
                      <a:schemeClr val="accent2"/>
                    </a:solidFill>
                    <a:prstDash val="solid"/>
                  </a:ln>
                  <a:solidFill>
                    <a:srgbClr val="FFFFFF"/>
                  </a:solidFill>
                  <a:effectLst>
                    <a:outerShdw dist="38100" dir="2700000" algn="tl" rotWithShape="0">
                      <a:schemeClr val="accent2"/>
                    </a:outerShdw>
                  </a:effectLst>
                </a:rPr>
                <a:t>điểm</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6" name="TextBox 15">
              <a:extLst>
                <a:ext uri="{FF2B5EF4-FFF2-40B4-BE49-F238E27FC236}">
                  <a16:creationId xmlns:a16="http://schemas.microsoft.com/office/drawing/2014/main" id="{8330EC1E-5F5D-4029-985B-75F4BFB0F16E}"/>
                </a:ext>
              </a:extLst>
            </p:cNvPr>
            <p:cNvSpPr txBox="1"/>
            <p:nvPr/>
          </p:nvSpPr>
          <p:spPr>
            <a:xfrm rot="18144629">
              <a:off x="8460830" y="1868480"/>
              <a:ext cx="1189684" cy="400110"/>
            </a:xfrm>
            <a:prstGeom prst="rect">
              <a:avLst/>
            </a:prstGeom>
            <a:noFill/>
          </p:spPr>
          <p:txBody>
            <a:bodyPr wrap="squar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20 </a:t>
              </a:r>
              <a:r>
                <a:rPr lang="en-US" sz="2000" b="1" dirty="0" err="1">
                  <a:ln w="6600">
                    <a:solidFill>
                      <a:schemeClr val="accent2"/>
                    </a:solidFill>
                    <a:prstDash val="solid"/>
                  </a:ln>
                  <a:solidFill>
                    <a:srgbClr val="FFFFFF"/>
                  </a:solidFill>
                  <a:effectLst>
                    <a:outerShdw dist="38100" dir="2700000" algn="tl" rotWithShape="0">
                      <a:schemeClr val="accent2"/>
                    </a:outerShdw>
                  </a:effectLst>
                </a:rPr>
                <a:t>điểm</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03EAEC22-84CD-4722-BD4D-7C9D39370B15}"/>
                </a:ext>
              </a:extLst>
            </p:cNvPr>
            <p:cNvSpPr txBox="1"/>
            <p:nvPr/>
          </p:nvSpPr>
          <p:spPr>
            <a:xfrm rot="19560978">
              <a:off x="8788786" y="2451505"/>
              <a:ext cx="1189684" cy="400110"/>
            </a:xfrm>
            <a:prstGeom prst="rect">
              <a:avLst/>
            </a:prstGeom>
            <a:noFill/>
          </p:spPr>
          <p:txBody>
            <a:bodyPr wrap="squar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50 </a:t>
              </a:r>
              <a:r>
                <a:rPr lang="en-US" sz="2000" b="1" dirty="0" err="1">
                  <a:ln w="6600">
                    <a:solidFill>
                      <a:schemeClr val="accent2"/>
                    </a:solidFill>
                    <a:prstDash val="solid"/>
                  </a:ln>
                  <a:solidFill>
                    <a:srgbClr val="FFFFFF"/>
                  </a:solidFill>
                  <a:effectLst>
                    <a:outerShdw dist="38100" dir="2700000" algn="tl" rotWithShape="0">
                      <a:schemeClr val="accent2"/>
                    </a:outerShdw>
                  </a:effectLst>
                </a:rPr>
                <a:t>điểm</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TextBox 17">
              <a:extLst>
                <a:ext uri="{FF2B5EF4-FFF2-40B4-BE49-F238E27FC236}">
                  <a16:creationId xmlns:a16="http://schemas.microsoft.com/office/drawing/2014/main" id="{66CCE6DD-17F1-480C-A2C4-12954A81FE97}"/>
                </a:ext>
              </a:extLst>
            </p:cNvPr>
            <p:cNvSpPr txBox="1"/>
            <p:nvPr/>
          </p:nvSpPr>
          <p:spPr>
            <a:xfrm rot="541577">
              <a:off x="8833728" y="3216851"/>
              <a:ext cx="1431885" cy="400110"/>
            </a:xfrm>
            <a:prstGeom prst="rect">
              <a:avLst/>
            </a:prstGeom>
            <a:noFill/>
          </p:spPr>
          <p:txBody>
            <a:bodyPr wrap="squar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May </a:t>
              </a:r>
              <a:r>
                <a:rPr lang="en-US" sz="2000" b="1" dirty="0" err="1">
                  <a:ln w="6600">
                    <a:solidFill>
                      <a:schemeClr val="accent2"/>
                    </a:solidFill>
                    <a:prstDash val="solid"/>
                  </a:ln>
                  <a:solidFill>
                    <a:srgbClr val="FFFFFF"/>
                  </a:solidFill>
                  <a:effectLst>
                    <a:outerShdw dist="38100" dir="2700000" algn="tl" rotWithShape="0">
                      <a:schemeClr val="accent2"/>
                    </a:outerShdw>
                  </a:effectLst>
                </a:rPr>
                <a:t>mắn</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TextBox 18">
              <a:extLst>
                <a:ext uri="{FF2B5EF4-FFF2-40B4-BE49-F238E27FC236}">
                  <a16:creationId xmlns:a16="http://schemas.microsoft.com/office/drawing/2014/main" id="{E2FADDC1-A902-451F-8806-6D03F0786958}"/>
                </a:ext>
              </a:extLst>
            </p:cNvPr>
            <p:cNvSpPr txBox="1"/>
            <p:nvPr/>
          </p:nvSpPr>
          <p:spPr>
            <a:xfrm rot="2365415">
              <a:off x="8460902" y="3836429"/>
              <a:ext cx="1431885" cy="400110"/>
            </a:xfrm>
            <a:prstGeom prst="rect">
              <a:avLst/>
            </a:prstGeom>
            <a:noFill/>
          </p:spPr>
          <p:txBody>
            <a:bodyPr wrap="squar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40 </a:t>
              </a:r>
              <a:r>
                <a:rPr lang="en-US" sz="2000" b="1" dirty="0" err="1">
                  <a:ln w="6600">
                    <a:solidFill>
                      <a:schemeClr val="accent2"/>
                    </a:solidFill>
                    <a:prstDash val="solid"/>
                  </a:ln>
                  <a:solidFill>
                    <a:srgbClr val="FFFFFF"/>
                  </a:solidFill>
                  <a:effectLst>
                    <a:outerShdw dist="38100" dir="2700000" algn="tl" rotWithShape="0">
                      <a:schemeClr val="accent2"/>
                    </a:outerShdw>
                  </a:effectLst>
                </a:rPr>
                <a:t>điểm</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0" name="TextBox 19">
              <a:extLst>
                <a:ext uri="{FF2B5EF4-FFF2-40B4-BE49-F238E27FC236}">
                  <a16:creationId xmlns:a16="http://schemas.microsoft.com/office/drawing/2014/main" id="{093A196E-A1D0-4841-A10B-05C2EA5E9F67}"/>
                </a:ext>
              </a:extLst>
            </p:cNvPr>
            <p:cNvSpPr txBox="1"/>
            <p:nvPr/>
          </p:nvSpPr>
          <p:spPr>
            <a:xfrm rot="3933495">
              <a:off x="7868159" y="4163826"/>
              <a:ext cx="1431885" cy="400110"/>
            </a:xfrm>
            <a:prstGeom prst="rect">
              <a:avLst/>
            </a:prstGeom>
            <a:noFill/>
          </p:spPr>
          <p:txBody>
            <a:bodyPr wrap="squar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90 </a:t>
              </a:r>
              <a:r>
                <a:rPr lang="en-US" sz="2000" b="1" dirty="0" err="1">
                  <a:ln w="6600">
                    <a:solidFill>
                      <a:schemeClr val="accent2"/>
                    </a:solidFill>
                    <a:prstDash val="solid"/>
                  </a:ln>
                  <a:solidFill>
                    <a:srgbClr val="FFFFFF"/>
                  </a:solidFill>
                  <a:effectLst>
                    <a:outerShdw dist="38100" dir="2700000" algn="tl" rotWithShape="0">
                      <a:schemeClr val="accent2"/>
                    </a:outerShdw>
                  </a:effectLst>
                </a:rPr>
                <a:t>điểm</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1" name="TextBox 20">
              <a:extLst>
                <a:ext uri="{FF2B5EF4-FFF2-40B4-BE49-F238E27FC236}">
                  <a16:creationId xmlns:a16="http://schemas.microsoft.com/office/drawing/2014/main" id="{708D9A40-4033-442D-84A4-954C53DB6ECD}"/>
                </a:ext>
              </a:extLst>
            </p:cNvPr>
            <p:cNvSpPr txBox="1"/>
            <p:nvPr/>
          </p:nvSpPr>
          <p:spPr>
            <a:xfrm rot="6715236">
              <a:off x="6993308" y="4269315"/>
              <a:ext cx="1431885" cy="400110"/>
            </a:xfrm>
            <a:prstGeom prst="rect">
              <a:avLst/>
            </a:prstGeom>
            <a:noFill/>
          </p:spPr>
          <p:txBody>
            <a:bodyPr wrap="square" rtlCol="0">
              <a:spAutoFit/>
            </a:bodyPr>
            <a:lstStyle/>
            <a:p>
              <a:r>
                <a:rPr lang="en-US" sz="2000" b="1" dirty="0" err="1">
                  <a:ln w="6600">
                    <a:solidFill>
                      <a:schemeClr val="accent2"/>
                    </a:solidFill>
                    <a:prstDash val="solid"/>
                  </a:ln>
                  <a:solidFill>
                    <a:srgbClr val="FFFFFF"/>
                  </a:solidFill>
                  <a:effectLst>
                    <a:outerShdw dist="38100" dir="2700000" algn="tl" rotWithShape="0">
                      <a:schemeClr val="accent2"/>
                    </a:outerShdw>
                  </a:effectLst>
                </a:rPr>
                <a:t>Mất</a:t>
              </a:r>
              <a:r>
                <a:rPr lang="en-US" sz="2000" b="1" dirty="0">
                  <a:ln w="6600">
                    <a:solidFill>
                      <a:schemeClr val="accent2"/>
                    </a:solidFill>
                    <a:prstDash val="solid"/>
                  </a:ln>
                  <a:solidFill>
                    <a:srgbClr val="FFFFFF"/>
                  </a:solidFill>
                  <a:effectLst>
                    <a:outerShdw dist="38100" dir="2700000" algn="tl" rotWithShape="0">
                      <a:schemeClr val="accent2"/>
                    </a:outerShdw>
                  </a:effectLst>
                </a:rPr>
                <a:t> </a:t>
              </a:r>
              <a:r>
                <a:rPr lang="en-US" sz="2000" b="1" dirty="0" err="1">
                  <a:ln w="6600">
                    <a:solidFill>
                      <a:schemeClr val="accent2"/>
                    </a:solidFill>
                    <a:prstDash val="solid"/>
                  </a:ln>
                  <a:solidFill>
                    <a:srgbClr val="FFFFFF"/>
                  </a:solidFill>
                  <a:effectLst>
                    <a:outerShdw dist="38100" dir="2700000" algn="tl" rotWithShape="0">
                      <a:schemeClr val="accent2"/>
                    </a:outerShdw>
                  </a:effectLst>
                </a:rPr>
                <a:t>lượt</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2" name="TextBox 21">
              <a:extLst>
                <a:ext uri="{FF2B5EF4-FFF2-40B4-BE49-F238E27FC236}">
                  <a16:creationId xmlns:a16="http://schemas.microsoft.com/office/drawing/2014/main" id="{1DDCAB6C-69A6-4B1E-A651-1577930CF59F}"/>
                </a:ext>
              </a:extLst>
            </p:cNvPr>
            <p:cNvSpPr txBox="1"/>
            <p:nvPr/>
          </p:nvSpPr>
          <p:spPr>
            <a:xfrm rot="15650829">
              <a:off x="7231723" y="1497630"/>
              <a:ext cx="1189684" cy="400110"/>
            </a:xfrm>
            <a:prstGeom prst="rect">
              <a:avLst/>
            </a:prstGeom>
            <a:noFill/>
          </p:spPr>
          <p:txBody>
            <a:bodyPr wrap="squar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70 </a:t>
              </a:r>
              <a:r>
                <a:rPr lang="en-US" sz="2000" b="1" dirty="0" err="1">
                  <a:ln w="6600">
                    <a:solidFill>
                      <a:schemeClr val="accent2"/>
                    </a:solidFill>
                    <a:prstDash val="solid"/>
                  </a:ln>
                  <a:solidFill>
                    <a:srgbClr val="FFFFFF"/>
                  </a:solidFill>
                  <a:effectLst>
                    <a:outerShdw dist="38100" dir="2700000" algn="tl" rotWithShape="0">
                      <a:schemeClr val="accent2"/>
                    </a:outerShdw>
                  </a:effectLst>
                </a:rPr>
                <a:t>điểm</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TextBox 22">
              <a:extLst>
                <a:ext uri="{FF2B5EF4-FFF2-40B4-BE49-F238E27FC236}">
                  <a16:creationId xmlns:a16="http://schemas.microsoft.com/office/drawing/2014/main" id="{79A9DECD-D8D7-4ED4-89F9-3DBAFA030BC5}"/>
                </a:ext>
              </a:extLst>
            </p:cNvPr>
            <p:cNvSpPr txBox="1"/>
            <p:nvPr/>
          </p:nvSpPr>
          <p:spPr>
            <a:xfrm rot="13834505">
              <a:off x="6571024" y="1845608"/>
              <a:ext cx="1189684" cy="400110"/>
            </a:xfrm>
            <a:prstGeom prst="rect">
              <a:avLst/>
            </a:prstGeom>
            <a:noFill/>
          </p:spPr>
          <p:txBody>
            <a:bodyPr wrap="squar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30 </a:t>
              </a:r>
              <a:r>
                <a:rPr lang="en-US" sz="2000" b="1" dirty="0" err="1">
                  <a:ln w="6600">
                    <a:solidFill>
                      <a:schemeClr val="accent2"/>
                    </a:solidFill>
                    <a:prstDash val="solid"/>
                  </a:ln>
                  <a:solidFill>
                    <a:srgbClr val="FFFFFF"/>
                  </a:solidFill>
                  <a:effectLst>
                    <a:outerShdw dist="38100" dir="2700000" algn="tl" rotWithShape="0">
                      <a:schemeClr val="accent2"/>
                    </a:outerShdw>
                  </a:effectLst>
                </a:rPr>
                <a:t>điểm</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4" name="TextBox 23">
              <a:extLst>
                <a:ext uri="{FF2B5EF4-FFF2-40B4-BE49-F238E27FC236}">
                  <a16:creationId xmlns:a16="http://schemas.microsoft.com/office/drawing/2014/main" id="{E2EA0F0A-D9CF-40C5-86F8-6C155A3A9802}"/>
                </a:ext>
              </a:extLst>
            </p:cNvPr>
            <p:cNvSpPr txBox="1"/>
            <p:nvPr/>
          </p:nvSpPr>
          <p:spPr>
            <a:xfrm rot="12278454">
              <a:off x="6067826" y="2448783"/>
              <a:ext cx="1419754" cy="400110"/>
            </a:xfrm>
            <a:prstGeom prst="rect">
              <a:avLst/>
            </a:prstGeom>
            <a:noFill/>
          </p:spPr>
          <p:txBody>
            <a:bodyPr wrap="square" rtlCol="0">
              <a:spAutoFit/>
            </a:bodyPr>
            <a:lstStyle/>
            <a:p>
              <a:r>
                <a:rPr lang="en-US" sz="2000" b="1" dirty="0" err="1">
                  <a:ln w="6600">
                    <a:solidFill>
                      <a:schemeClr val="accent2"/>
                    </a:solidFill>
                    <a:prstDash val="solid"/>
                  </a:ln>
                  <a:solidFill>
                    <a:srgbClr val="FFFFFF"/>
                  </a:solidFill>
                  <a:effectLst>
                    <a:outerShdw dist="38100" dir="2700000" algn="tl" rotWithShape="0">
                      <a:schemeClr val="accent2"/>
                    </a:outerShdw>
                  </a:effectLst>
                </a:rPr>
                <a:t>Thêm</a:t>
              </a:r>
              <a:r>
                <a:rPr lang="en-US" sz="2000" b="1" dirty="0">
                  <a:ln w="6600">
                    <a:solidFill>
                      <a:schemeClr val="accent2"/>
                    </a:solidFill>
                    <a:prstDash val="solid"/>
                  </a:ln>
                  <a:solidFill>
                    <a:srgbClr val="FFFFFF"/>
                  </a:solidFill>
                  <a:effectLst>
                    <a:outerShdw dist="38100" dir="2700000" algn="tl" rotWithShape="0">
                      <a:schemeClr val="accent2"/>
                    </a:outerShdw>
                  </a:effectLst>
                </a:rPr>
                <a:t> </a:t>
              </a:r>
              <a:r>
                <a:rPr lang="en-US" sz="2000" b="1" dirty="0" err="1">
                  <a:ln w="6600">
                    <a:solidFill>
                      <a:schemeClr val="accent2"/>
                    </a:solidFill>
                    <a:prstDash val="solid"/>
                  </a:ln>
                  <a:solidFill>
                    <a:srgbClr val="FFFFFF"/>
                  </a:solidFill>
                  <a:effectLst>
                    <a:outerShdw dist="38100" dir="2700000" algn="tl" rotWithShape="0">
                      <a:schemeClr val="accent2"/>
                    </a:outerShdw>
                  </a:effectLst>
                </a:rPr>
                <a:t>lượt</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9" name="TextBox 38">
              <a:extLst>
                <a:ext uri="{FF2B5EF4-FFF2-40B4-BE49-F238E27FC236}">
                  <a16:creationId xmlns:a16="http://schemas.microsoft.com/office/drawing/2014/main" id="{9B608CAC-118B-427B-B110-A8250D8A7283}"/>
                </a:ext>
              </a:extLst>
            </p:cNvPr>
            <p:cNvSpPr txBox="1"/>
            <p:nvPr/>
          </p:nvSpPr>
          <p:spPr>
            <a:xfrm rot="10035909">
              <a:off x="6111686" y="3229213"/>
              <a:ext cx="1189684" cy="400110"/>
            </a:xfrm>
            <a:prstGeom prst="rect">
              <a:avLst/>
            </a:prstGeom>
            <a:noFill/>
          </p:spPr>
          <p:txBody>
            <a:bodyPr wrap="squar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100 </a:t>
              </a:r>
              <a:r>
                <a:rPr lang="en-US" sz="2000" b="1" dirty="0" err="1">
                  <a:ln w="6600">
                    <a:solidFill>
                      <a:schemeClr val="accent2"/>
                    </a:solidFill>
                    <a:prstDash val="solid"/>
                  </a:ln>
                  <a:solidFill>
                    <a:srgbClr val="FFFFFF"/>
                  </a:solidFill>
                  <a:effectLst>
                    <a:outerShdw dist="38100" dir="2700000" algn="tl" rotWithShape="0">
                      <a:schemeClr val="accent2"/>
                    </a:outerShdw>
                  </a:effectLst>
                </a:rPr>
                <a:t>điểm</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0" name="TextBox 39">
              <a:extLst>
                <a:ext uri="{FF2B5EF4-FFF2-40B4-BE49-F238E27FC236}">
                  <a16:creationId xmlns:a16="http://schemas.microsoft.com/office/drawing/2014/main" id="{ECEB29E1-9A78-459A-B36D-246BE2901E0B}"/>
                </a:ext>
              </a:extLst>
            </p:cNvPr>
            <p:cNvSpPr txBox="1"/>
            <p:nvPr/>
          </p:nvSpPr>
          <p:spPr>
            <a:xfrm rot="8400786">
              <a:off x="6499788" y="3876521"/>
              <a:ext cx="1189684" cy="400110"/>
            </a:xfrm>
            <a:prstGeom prst="rect">
              <a:avLst/>
            </a:prstGeom>
            <a:noFill/>
          </p:spPr>
          <p:txBody>
            <a:bodyPr wrap="squar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80 </a:t>
              </a:r>
              <a:r>
                <a:rPr lang="en-US" sz="2000" b="1" dirty="0" err="1">
                  <a:ln w="6600">
                    <a:solidFill>
                      <a:schemeClr val="accent2"/>
                    </a:solidFill>
                    <a:prstDash val="solid"/>
                  </a:ln>
                  <a:solidFill>
                    <a:srgbClr val="FFFFFF"/>
                  </a:solidFill>
                  <a:effectLst>
                    <a:outerShdw dist="38100" dir="2700000" algn="tl" rotWithShape="0">
                      <a:schemeClr val="accent2"/>
                    </a:outerShdw>
                  </a:effectLst>
                </a:rPr>
                <a:t>điểm</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grpSp>
      <p:sp>
        <p:nvSpPr>
          <p:cNvPr id="42" name="Oval 41">
            <a:extLst>
              <a:ext uri="{FF2B5EF4-FFF2-40B4-BE49-F238E27FC236}">
                <a16:creationId xmlns:a16="http://schemas.microsoft.com/office/drawing/2014/main" id="{C31E840F-C97E-440C-B2A0-A9DA4105B368}"/>
              </a:ext>
            </a:extLst>
          </p:cNvPr>
          <p:cNvSpPr/>
          <p:nvPr/>
        </p:nvSpPr>
        <p:spPr>
          <a:xfrm>
            <a:off x="9199180" y="3053551"/>
            <a:ext cx="426429" cy="426429"/>
          </a:xfrm>
          <a:prstGeom prst="ellipse">
            <a:avLst/>
          </a:prstGeom>
          <a:gradFill flip="none" rotWithShape="1">
            <a:gsLst>
              <a:gs pos="0">
                <a:schemeClr val="accent4">
                  <a:lumMod val="40000"/>
                  <a:lumOff val="60000"/>
                </a:schemeClr>
              </a:gs>
              <a:gs pos="43000">
                <a:schemeClr val="accent4">
                  <a:lumMod val="95000"/>
                  <a:lumOff val="5000"/>
                </a:schemeClr>
              </a:gs>
              <a:gs pos="100000">
                <a:schemeClr val="accent4">
                  <a:lumMod val="60000"/>
                </a:schemeClr>
              </a:gs>
            </a:gsLst>
            <a:path path="circle">
              <a:fillToRect l="50000" t="50000" r="50000" b="50000"/>
            </a:path>
            <a:tileRect/>
          </a:gradFill>
          <a:ln>
            <a:noFill/>
          </a:ln>
          <a:scene3d>
            <a:camera prst="orthographicFront"/>
            <a:lightRig rig="threePt" dir="t"/>
          </a:scene3d>
          <a:sp3d>
            <a:bevelT w="95250" h="952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ircle: Hollow 43">
            <a:extLst>
              <a:ext uri="{FF2B5EF4-FFF2-40B4-BE49-F238E27FC236}">
                <a16:creationId xmlns:a16="http://schemas.microsoft.com/office/drawing/2014/main" id="{F46DAC52-B380-41E3-A005-3945FC875FC9}"/>
              </a:ext>
            </a:extLst>
          </p:cNvPr>
          <p:cNvSpPr/>
          <p:nvPr/>
        </p:nvSpPr>
        <p:spPr>
          <a:xfrm>
            <a:off x="7126394" y="980765"/>
            <a:ext cx="4572000" cy="4572000"/>
          </a:xfrm>
          <a:prstGeom prst="donut">
            <a:avLst>
              <a:gd name="adj" fmla="val 6796"/>
            </a:avLst>
          </a:prstGeom>
          <a:gradFill>
            <a:gsLst>
              <a:gs pos="0">
                <a:schemeClr val="accent4">
                  <a:lumMod val="40000"/>
                  <a:lumOff val="60000"/>
                </a:schemeClr>
              </a:gs>
              <a:gs pos="43000">
                <a:schemeClr val="accent4">
                  <a:lumMod val="95000"/>
                  <a:lumOff val="5000"/>
                </a:schemeClr>
              </a:gs>
              <a:gs pos="100000">
                <a:schemeClr val="accent4">
                  <a:lumMod val="60000"/>
                </a:schemeClr>
              </a:gs>
            </a:gsLst>
            <a:path path="circle">
              <a:fillToRect l="50000" t="50000" r="50000" b="50000"/>
            </a:path>
          </a:gradFill>
          <a:ln>
            <a:noFill/>
          </a:ln>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Oval 45">
            <a:extLst>
              <a:ext uri="{FF2B5EF4-FFF2-40B4-BE49-F238E27FC236}">
                <a16:creationId xmlns:a16="http://schemas.microsoft.com/office/drawing/2014/main" id="{9626CAD9-DE0A-4C48-AD46-1D04EF6D6A2E}"/>
              </a:ext>
            </a:extLst>
          </p:cNvPr>
          <p:cNvSpPr/>
          <p:nvPr/>
        </p:nvSpPr>
        <p:spPr>
          <a:xfrm>
            <a:off x="9896120" y="1128670"/>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7D22FD9-B7C4-4063-B8EE-F243E225DBDA}"/>
              </a:ext>
            </a:extLst>
          </p:cNvPr>
          <p:cNvSpPr/>
          <p:nvPr/>
        </p:nvSpPr>
        <p:spPr>
          <a:xfrm>
            <a:off x="10833096" y="1651505"/>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5C0F495-EE89-437A-8B8B-0A375F4C4FE2}"/>
              </a:ext>
            </a:extLst>
          </p:cNvPr>
          <p:cNvSpPr/>
          <p:nvPr/>
        </p:nvSpPr>
        <p:spPr>
          <a:xfrm>
            <a:off x="11409877" y="2663372"/>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F4E2B9B-ECCA-428D-97DB-82A71B9628F0}"/>
              </a:ext>
            </a:extLst>
          </p:cNvPr>
          <p:cNvSpPr/>
          <p:nvPr/>
        </p:nvSpPr>
        <p:spPr>
          <a:xfrm>
            <a:off x="7270121" y="3763998"/>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D577659-654A-492A-BC08-AFD8B846C10E}"/>
              </a:ext>
            </a:extLst>
          </p:cNvPr>
          <p:cNvSpPr/>
          <p:nvPr/>
        </p:nvSpPr>
        <p:spPr>
          <a:xfrm>
            <a:off x="11382822" y="3649294"/>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B7DABFB-CA42-45DC-AA20-870A9240EF17}"/>
              </a:ext>
            </a:extLst>
          </p:cNvPr>
          <p:cNvSpPr/>
          <p:nvPr/>
        </p:nvSpPr>
        <p:spPr>
          <a:xfrm>
            <a:off x="8795004" y="1097602"/>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DA9989E-7B7D-4B4C-98BF-4F009286947A}"/>
              </a:ext>
            </a:extLst>
          </p:cNvPr>
          <p:cNvSpPr/>
          <p:nvPr/>
        </p:nvSpPr>
        <p:spPr>
          <a:xfrm>
            <a:off x="7821472" y="1671354"/>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ABA3481-7976-4C3D-8EA5-DB1B7E1C43DE}"/>
              </a:ext>
            </a:extLst>
          </p:cNvPr>
          <p:cNvSpPr/>
          <p:nvPr/>
        </p:nvSpPr>
        <p:spPr>
          <a:xfrm>
            <a:off x="7263680" y="2595365"/>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103DD56-C61E-4900-80B0-EB9A01E99193}"/>
              </a:ext>
            </a:extLst>
          </p:cNvPr>
          <p:cNvSpPr/>
          <p:nvPr/>
        </p:nvSpPr>
        <p:spPr>
          <a:xfrm>
            <a:off x="10804929" y="4670572"/>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B23F2CD-2DF2-4A27-BBD8-B56B1E1928C0}"/>
              </a:ext>
            </a:extLst>
          </p:cNvPr>
          <p:cNvSpPr/>
          <p:nvPr/>
        </p:nvSpPr>
        <p:spPr>
          <a:xfrm>
            <a:off x="7812617" y="4650272"/>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B25DDE7-976A-4D91-82A0-EE2096DDC879}"/>
              </a:ext>
            </a:extLst>
          </p:cNvPr>
          <p:cNvSpPr/>
          <p:nvPr/>
        </p:nvSpPr>
        <p:spPr>
          <a:xfrm>
            <a:off x="8698757" y="5231906"/>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BB417A3-8C3C-4791-B333-00D4F8E39C22}"/>
              </a:ext>
            </a:extLst>
          </p:cNvPr>
          <p:cNvSpPr/>
          <p:nvPr/>
        </p:nvSpPr>
        <p:spPr>
          <a:xfrm>
            <a:off x="9907956" y="5209215"/>
            <a:ext cx="181900" cy="181900"/>
          </a:xfrm>
          <a:prstGeom prst="ellipse">
            <a:avLst/>
          </a:prstGeom>
          <a:solidFill>
            <a:schemeClr val="bg1"/>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227C2F1D-A9EE-473E-88F6-07E4186342BA}"/>
              </a:ext>
            </a:extLst>
          </p:cNvPr>
          <p:cNvSpPr/>
          <p:nvPr/>
        </p:nvSpPr>
        <p:spPr>
          <a:xfrm>
            <a:off x="9299558" y="4499761"/>
            <a:ext cx="236232" cy="883704"/>
          </a:xfrm>
          <a:custGeom>
            <a:avLst/>
            <a:gdLst>
              <a:gd name="connsiteX0" fmla="*/ 245858 w 264094"/>
              <a:gd name="connsiteY0" fmla="*/ 1448847 h 1448847"/>
              <a:gd name="connsiteX1" fmla="*/ 20461 w 264094"/>
              <a:gd name="connsiteY1" fmla="*/ 1448847 h 1448847"/>
              <a:gd name="connsiteX2" fmla="*/ 20461 w 264094"/>
              <a:gd name="connsiteY2" fmla="*/ 241454 h 1448847"/>
              <a:gd name="connsiteX3" fmla="*/ 0 w 264094"/>
              <a:gd name="connsiteY3" fmla="*/ 241454 h 1448847"/>
              <a:gd name="connsiteX4" fmla="*/ 132047 w 264094"/>
              <a:gd name="connsiteY4" fmla="*/ 0 h 1448847"/>
              <a:gd name="connsiteX5" fmla="*/ 264094 w 264094"/>
              <a:gd name="connsiteY5" fmla="*/ 241454 h 1448847"/>
              <a:gd name="connsiteX6" fmla="*/ 245858 w 264094"/>
              <a:gd name="connsiteY6" fmla="*/ 241454 h 144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94" h="1448847">
                <a:moveTo>
                  <a:pt x="245858" y="1448847"/>
                </a:moveTo>
                <a:lnTo>
                  <a:pt x="20461" y="1448847"/>
                </a:lnTo>
                <a:lnTo>
                  <a:pt x="20461" y="241454"/>
                </a:lnTo>
                <a:lnTo>
                  <a:pt x="0" y="241454"/>
                </a:lnTo>
                <a:lnTo>
                  <a:pt x="132047" y="0"/>
                </a:lnTo>
                <a:lnTo>
                  <a:pt x="264094" y="241454"/>
                </a:lnTo>
                <a:lnTo>
                  <a:pt x="245858" y="241454"/>
                </a:lnTo>
                <a:close/>
              </a:path>
            </a:pathLst>
          </a:custGeom>
          <a:gradFill>
            <a:gsLst>
              <a:gs pos="0">
                <a:schemeClr val="accent4">
                  <a:lumMod val="40000"/>
                  <a:lumOff val="60000"/>
                </a:schemeClr>
              </a:gs>
              <a:gs pos="24000">
                <a:schemeClr val="accent4">
                  <a:lumMod val="95000"/>
                  <a:lumOff val="5000"/>
                </a:schemeClr>
              </a:gs>
              <a:gs pos="100000">
                <a:schemeClr val="accent4">
                  <a:lumMod val="60000"/>
                </a:schemeClr>
              </a:gs>
            </a:gsLst>
            <a:path path="circle">
              <a:fillToRect l="50000" t="50000" r="50000" b="50000"/>
            </a:path>
          </a:gra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Oval 61">
            <a:extLst>
              <a:ext uri="{FF2B5EF4-FFF2-40B4-BE49-F238E27FC236}">
                <a16:creationId xmlns:a16="http://schemas.microsoft.com/office/drawing/2014/main" id="{4B8BFF62-5474-48F1-AFB5-4787F1490C27}"/>
              </a:ext>
            </a:extLst>
          </p:cNvPr>
          <p:cNvSpPr/>
          <p:nvPr/>
        </p:nvSpPr>
        <p:spPr>
          <a:xfrm>
            <a:off x="9299558" y="5300165"/>
            <a:ext cx="210581" cy="210581"/>
          </a:xfrm>
          <a:prstGeom prst="ellipse">
            <a:avLst/>
          </a:prstGeom>
          <a:solidFill>
            <a:schemeClr val="accent5">
              <a:lumMod val="75000"/>
            </a:schemeClr>
          </a:solidFill>
          <a:ln>
            <a:noFill/>
          </a:ln>
          <a:scene3d>
            <a:camera prst="orthographicFront"/>
            <a:lightRig rig="threePt" dir="t"/>
          </a:scene3d>
          <a:sp3d>
            <a:bevelT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9E6886A-32F8-4DC3-8997-01779586D065}"/>
              </a:ext>
            </a:extLst>
          </p:cNvPr>
          <p:cNvSpPr txBox="1"/>
          <p:nvPr/>
        </p:nvSpPr>
        <p:spPr>
          <a:xfrm>
            <a:off x="825867" y="439654"/>
            <a:ext cx="3312160" cy="1133516"/>
          </a:xfrm>
          <a:prstGeom prst="rect">
            <a:avLst/>
          </a:prstGeom>
          <a:noFill/>
          <a:effectLst>
            <a:glow rad="139700">
              <a:schemeClr val="accent5">
                <a:satMod val="175000"/>
                <a:alpha val="40000"/>
              </a:schemeClr>
            </a:glow>
          </a:effectLst>
        </p:spPr>
        <p:txBody>
          <a:bodyPr wrap="square" rtlCol="0">
            <a:prstTxWarp prst="textArchUp">
              <a:avLst/>
            </a:prstTxWarp>
            <a:spAutoFit/>
          </a:bodyPr>
          <a:lstStyle/>
          <a:p>
            <a:pPr algn="ctr"/>
            <a:r>
              <a:rPr lang="en-US" sz="4400" b="1" dirty="0">
                <a:solidFill>
                  <a:srgbClr val="6600FF"/>
                </a:solidFill>
                <a:latin typeface="Tahoma" panose="020B0604030504040204" pitchFamily="34" charset="0"/>
                <a:ea typeface="Tahoma" panose="020B0604030504040204" pitchFamily="34" charset="0"/>
                <a:cs typeface="Tahoma" panose="020B0604030504040204" pitchFamily="34" charset="0"/>
              </a:rPr>
              <a:t>TRÒ CHƠI</a:t>
            </a:r>
          </a:p>
        </p:txBody>
      </p:sp>
      <p:sp>
        <p:nvSpPr>
          <p:cNvPr id="28" name="TextBox 27">
            <a:extLst>
              <a:ext uri="{FF2B5EF4-FFF2-40B4-BE49-F238E27FC236}">
                <a16:creationId xmlns:a16="http://schemas.microsoft.com/office/drawing/2014/main" id="{37288FE3-4B0C-4EFE-94E5-3AEBB56D81B6}"/>
              </a:ext>
            </a:extLst>
          </p:cNvPr>
          <p:cNvSpPr txBox="1"/>
          <p:nvPr/>
        </p:nvSpPr>
        <p:spPr>
          <a:xfrm>
            <a:off x="492495" y="851671"/>
            <a:ext cx="4216991" cy="553998"/>
          </a:xfrm>
          <a:prstGeom prst="rect">
            <a:avLst/>
          </a:prstGeom>
          <a:noFill/>
        </p:spPr>
        <p:txBody>
          <a:bodyPr wrap="square" rtlCol="0">
            <a:spAutoFit/>
          </a:bodyPr>
          <a:lstStyle/>
          <a:p>
            <a:r>
              <a:rPr lang="en-US" sz="3000" b="1" dirty="0">
                <a:latin typeface="Tahoma" panose="020B0604030504040204" pitchFamily="34" charset="0"/>
                <a:ea typeface="Tahoma" panose="020B0604030504040204" pitchFamily="34" charset="0"/>
                <a:cs typeface="Tahoma" panose="020B0604030504040204" pitchFamily="34" charset="0"/>
              </a:rPr>
              <a:t>VÒNG QUAY KÌ DIỆU</a:t>
            </a:r>
          </a:p>
        </p:txBody>
      </p:sp>
      <p:pic>
        <p:nvPicPr>
          <p:cNvPr id="37" name="Picture 36">
            <a:hlinkClick r:id="rId4" action="ppaction://hlinksldjump"/>
            <a:extLst>
              <a:ext uri="{FF2B5EF4-FFF2-40B4-BE49-F238E27FC236}">
                <a16:creationId xmlns:a16="http://schemas.microsoft.com/office/drawing/2014/main" id="{3F6D91D2-45C0-4975-A1FE-D03166CB2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546" y="3237130"/>
            <a:ext cx="676715" cy="707197"/>
          </a:xfrm>
          <a:prstGeom prst="rect">
            <a:avLst/>
          </a:prstGeom>
        </p:spPr>
      </p:pic>
      <p:pic>
        <p:nvPicPr>
          <p:cNvPr id="76" name="Picture 75">
            <a:hlinkClick r:id="rId6" action="ppaction://hlinksldjump"/>
            <a:extLst>
              <a:ext uri="{FF2B5EF4-FFF2-40B4-BE49-F238E27FC236}">
                <a16:creationId xmlns:a16="http://schemas.microsoft.com/office/drawing/2014/main" id="{D2A5B3F4-6905-4905-A721-0EEF9ED642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1405" y="4034025"/>
            <a:ext cx="676715" cy="707197"/>
          </a:xfrm>
          <a:prstGeom prst="rect">
            <a:avLst/>
          </a:prstGeom>
        </p:spPr>
      </p:pic>
      <p:pic>
        <p:nvPicPr>
          <p:cNvPr id="78" name="Picture 77">
            <a:hlinkClick r:id="rId8" action="ppaction://hlinksldjump"/>
            <a:extLst>
              <a:ext uri="{FF2B5EF4-FFF2-40B4-BE49-F238E27FC236}">
                <a16:creationId xmlns:a16="http://schemas.microsoft.com/office/drawing/2014/main" id="{B14D82FC-3829-42DE-9273-FF42756982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1405" y="4871202"/>
            <a:ext cx="676715" cy="707197"/>
          </a:xfrm>
          <a:prstGeom prst="rect">
            <a:avLst/>
          </a:prstGeom>
        </p:spPr>
      </p:pic>
      <p:pic>
        <p:nvPicPr>
          <p:cNvPr id="80" name="Picture 79">
            <a:hlinkClick r:id="rId10" action="ppaction://hlinksldjump"/>
            <a:extLst>
              <a:ext uri="{FF2B5EF4-FFF2-40B4-BE49-F238E27FC236}">
                <a16:creationId xmlns:a16="http://schemas.microsoft.com/office/drawing/2014/main" id="{B933E782-EBAF-4DC7-BACD-8FA9194287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23878" y="3266765"/>
            <a:ext cx="664522" cy="713294"/>
          </a:xfrm>
          <a:prstGeom prst="rect">
            <a:avLst/>
          </a:prstGeom>
        </p:spPr>
      </p:pic>
      <p:pic>
        <p:nvPicPr>
          <p:cNvPr id="82" name="Picture 81">
            <a:hlinkClick r:id="rId12" action="ppaction://hlinksldjump"/>
            <a:extLst>
              <a:ext uri="{FF2B5EF4-FFF2-40B4-BE49-F238E27FC236}">
                <a16:creationId xmlns:a16="http://schemas.microsoft.com/office/drawing/2014/main" id="{52623EAE-B26D-401F-AD1A-20000F6CCB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44665" y="4059777"/>
            <a:ext cx="682811" cy="707197"/>
          </a:xfrm>
          <a:prstGeom prst="rect">
            <a:avLst/>
          </a:prstGeom>
        </p:spPr>
      </p:pic>
      <p:pic>
        <p:nvPicPr>
          <p:cNvPr id="84" name="Picture 83">
            <a:hlinkClick r:id="rId14" action="ppaction://hlinksldjump"/>
            <a:extLst>
              <a:ext uri="{FF2B5EF4-FFF2-40B4-BE49-F238E27FC236}">
                <a16:creationId xmlns:a16="http://schemas.microsoft.com/office/drawing/2014/main" id="{59948EF0-661B-4C6B-A543-82A31064C8C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14733" y="4875259"/>
            <a:ext cx="682811" cy="713294"/>
          </a:xfrm>
          <a:prstGeom prst="rect">
            <a:avLst/>
          </a:prstGeom>
        </p:spPr>
      </p:pic>
      <p:sp>
        <p:nvSpPr>
          <p:cNvPr id="30" name="Arrow: Right 29">
            <a:hlinkClick r:id="rId16" action="ppaction://hlinksldjump"/>
            <a:extLst>
              <a:ext uri="{FF2B5EF4-FFF2-40B4-BE49-F238E27FC236}">
                <a16:creationId xmlns:a16="http://schemas.microsoft.com/office/drawing/2014/main" id="{E50A8E03-7E49-48AF-89EA-F4E640F4338E}"/>
              </a:ext>
            </a:extLst>
          </p:cNvPr>
          <p:cNvSpPr/>
          <p:nvPr/>
        </p:nvSpPr>
        <p:spPr>
          <a:xfrm>
            <a:off x="11280655" y="5145612"/>
            <a:ext cx="518550" cy="41640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5" name="TextBox 24"/>
          <p:cNvSpPr txBox="1"/>
          <p:nvPr/>
        </p:nvSpPr>
        <p:spPr>
          <a:xfrm>
            <a:off x="1159721" y="3285642"/>
            <a:ext cx="2882538" cy="323165"/>
          </a:xfrm>
          <a:prstGeom prst="rect">
            <a:avLst/>
          </a:prstGeom>
          <a:noFill/>
        </p:spPr>
        <p:txBody>
          <a:bodyPr wrap="square" rtlCol="0">
            <a:spAutoFit/>
          </a:bodyPr>
          <a:lstStyle/>
          <a:p>
            <a:r>
              <a:rPr lang="en-US" sz="1500" dirty="0">
                <a:solidFill>
                  <a:srgbClr val="FF0000"/>
                </a:solidFill>
                <a:latin typeface="Times New Roman" panose="02020603050405020304" pitchFamily="18" charset="0"/>
                <a:cs typeface="Times New Roman" panose="02020603050405020304" pitchFamily="18" charset="0"/>
              </a:rPr>
              <a:t>- Chia lớp thành 2 đội chơi; </a:t>
            </a:r>
          </a:p>
        </p:txBody>
      </p:sp>
      <p:sp>
        <p:nvSpPr>
          <p:cNvPr id="58" name="TextBox 57"/>
          <p:cNvSpPr txBox="1"/>
          <p:nvPr/>
        </p:nvSpPr>
        <p:spPr>
          <a:xfrm>
            <a:off x="576976" y="3550398"/>
            <a:ext cx="3838908" cy="784830"/>
          </a:xfrm>
          <a:prstGeom prst="rect">
            <a:avLst/>
          </a:prstGeom>
          <a:noFill/>
        </p:spPr>
        <p:txBody>
          <a:bodyPr wrap="square" rtlCol="0">
            <a:spAutoFit/>
          </a:bodyPr>
          <a:lstStyle/>
          <a:p>
            <a:r>
              <a:rPr lang="en-US" sz="1500" dirty="0">
                <a:solidFill>
                  <a:srgbClr val="FF0000"/>
                </a:solidFill>
                <a:latin typeface="Times New Roman" panose="02020603050405020304" pitchFamily="18" charset="0"/>
                <a:cs typeface="Times New Roman" panose="02020603050405020304" pitchFamily="18" charset="0"/>
              </a:rPr>
              <a:t>- Bấm lần thứ nhất vào vòng quay để chọn điểm, bấm lần thứ hai vào vòng quay để dừng lại;</a:t>
            </a:r>
          </a:p>
        </p:txBody>
      </p:sp>
      <p:sp>
        <p:nvSpPr>
          <p:cNvPr id="59" name="TextBox 58"/>
          <p:cNvSpPr txBox="1"/>
          <p:nvPr/>
        </p:nvSpPr>
        <p:spPr>
          <a:xfrm>
            <a:off x="436522" y="4238737"/>
            <a:ext cx="3948897" cy="1708160"/>
          </a:xfrm>
          <a:prstGeom prst="rect">
            <a:avLst/>
          </a:prstGeom>
          <a:noFill/>
        </p:spPr>
        <p:txBody>
          <a:bodyPr wrap="square" rtlCol="0">
            <a:spAutoFit/>
          </a:bodyPr>
          <a:lstStyle/>
          <a:p>
            <a:pPr algn="ctr"/>
            <a:r>
              <a:rPr lang="en-US" sz="1500" dirty="0">
                <a:solidFill>
                  <a:srgbClr val="FF0000"/>
                </a:solidFill>
                <a:latin typeface="Times New Roman" panose="02020603050405020304" pitchFamily="18" charset="0"/>
                <a:cs typeface="Times New Roman" panose="02020603050405020304" pitchFamily="18" charset="0"/>
              </a:rPr>
              <a:t>-</a:t>
            </a:r>
            <a:r>
              <a:rPr lang="en-US" sz="1500" dirty="0">
                <a:latin typeface="Times New Roman" panose="02020603050405020304" pitchFamily="18" charset="0"/>
                <a:cs typeface="Times New Roman" panose="02020603050405020304" pitchFamily="18" charset="0"/>
              </a:rPr>
              <a:t> </a:t>
            </a:r>
            <a:r>
              <a:rPr lang="en-US" sz="1500" dirty="0">
                <a:solidFill>
                  <a:srgbClr val="FF0000"/>
                </a:solidFill>
                <a:latin typeface="Times New Roman" panose="02020603050405020304" pitchFamily="18" charset="0"/>
                <a:cs typeface="Times New Roman" panose="02020603050405020304" pitchFamily="18" charset="0"/>
              </a:rPr>
              <a:t>Lựa chọn các câu hỏi từ 1-6. Bạn sẽ nhận được số điểm tương ứng tại mỗi vòng quay khi trả lời đúng. Trả lời sai phần trả lời thuộc về đội kia; </a:t>
            </a:r>
          </a:p>
          <a:p>
            <a:pPr algn="ctr"/>
            <a:r>
              <a:rPr lang="en-US" sz="1500" dirty="0">
                <a:solidFill>
                  <a:srgbClr val="FF0000"/>
                </a:solidFill>
                <a:latin typeface="Times New Roman" panose="02020603050405020304" pitchFamily="18" charset="0"/>
                <a:cs typeface="Times New Roman" panose="02020603050405020304" pitchFamily="18" charset="0"/>
              </a:rPr>
              <a:t>- Quay vào ô thêm lượt bạn sẽ có thêm 1 lượt quay, vào ô Mất lượt bạn sẽ phải nhường phần trả lời cho đội kia. Kết thúc đội nào nhiều điểm hơn đội đó thắng. </a:t>
            </a:r>
          </a:p>
        </p:txBody>
      </p:sp>
    </p:spTree>
    <p:extLst>
      <p:ext uri="{BB962C8B-B14F-4D97-AF65-F5344CB8AC3E}">
        <p14:creationId xmlns:p14="http://schemas.microsoft.com/office/powerpoint/2010/main" val="409468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nodeType="withEffect">
                                  <p:stCondLst>
                                    <p:cond delay="0"/>
                                  </p:stCondLst>
                                  <p:childTnLst>
                                    <p:animClr clrSpc="rgb" dir="cw">
                                      <p:cBhvr override="childStyle">
                                        <p:cTn id="6" dur="1000" fill="hold"/>
                                        <p:tgtEl>
                                          <p:spTgt spid="26">
                                            <p:txEl>
                                              <p:pRg st="0" end="0"/>
                                            </p:txEl>
                                          </p:spTgt>
                                        </p:tgtEl>
                                        <p:attrNameLst>
                                          <p:attrName>style.color</p:attrName>
                                        </p:attrNameLst>
                                      </p:cBhvr>
                                      <p:to>
                                        <a:schemeClr val="accent2"/>
                                      </p:to>
                                    </p:animClr>
                                  </p:childTnLst>
                                </p:cTn>
                              </p:par>
                              <p:par>
                                <p:cTn id="7" presetID="34" presetClass="emph" presetSubtype="0" repeatCount="indefinite" fill="hold" grpId="0" nodeType="withEffect">
                                  <p:stCondLst>
                                    <p:cond delay="0"/>
                                  </p:stCondLst>
                                  <p:iterate type="lt">
                                    <p:tmPct val="10000"/>
                                  </p:iterate>
                                  <p:childTnLst>
                                    <p:animMotion origin="layout" path="M -1.25E-6 -1.85185E-6 L -1.25E-6 -0.07222 " pathEditMode="relative" rAng="0" ptsTypes="AA">
                                      <p:cBhvr>
                                        <p:cTn id="8" dur="250" accel="50000" decel="50000" autoRev="1" fill="hold">
                                          <p:stCondLst>
                                            <p:cond delay="0"/>
                                          </p:stCondLst>
                                        </p:cTn>
                                        <p:tgtEl>
                                          <p:spTgt spid="28"/>
                                        </p:tgtEl>
                                        <p:attrNameLst>
                                          <p:attrName>ppt_x</p:attrName>
                                          <p:attrName>ppt_y</p:attrName>
                                        </p:attrNameLst>
                                      </p:cBhvr>
                                      <p:rCtr x="0" y="-3611"/>
                                    </p:animMotion>
                                    <p:animRot by="1500000">
                                      <p:cBhvr>
                                        <p:cTn id="9" dur="125" fill="hold">
                                          <p:stCondLst>
                                            <p:cond delay="0"/>
                                          </p:stCondLst>
                                        </p:cTn>
                                        <p:tgtEl>
                                          <p:spTgt spid="28"/>
                                        </p:tgtEl>
                                        <p:attrNameLst>
                                          <p:attrName>r</p:attrName>
                                        </p:attrNameLst>
                                      </p:cBhvr>
                                    </p:animRot>
                                    <p:animRot by="-1500000">
                                      <p:cBhvr>
                                        <p:cTn id="10" dur="125" fill="hold">
                                          <p:stCondLst>
                                            <p:cond delay="125"/>
                                          </p:stCondLst>
                                        </p:cTn>
                                        <p:tgtEl>
                                          <p:spTgt spid="28"/>
                                        </p:tgtEl>
                                        <p:attrNameLst>
                                          <p:attrName>r</p:attrName>
                                        </p:attrNameLst>
                                      </p:cBhvr>
                                    </p:animRot>
                                    <p:animRot by="-1500000">
                                      <p:cBhvr>
                                        <p:cTn id="11" dur="125" fill="hold">
                                          <p:stCondLst>
                                            <p:cond delay="250"/>
                                          </p:stCondLst>
                                        </p:cTn>
                                        <p:tgtEl>
                                          <p:spTgt spid="28"/>
                                        </p:tgtEl>
                                        <p:attrNameLst>
                                          <p:attrName>r</p:attrName>
                                        </p:attrNameLst>
                                      </p:cBhvr>
                                    </p:animRot>
                                    <p:animRot by="1500000">
                                      <p:cBhvr>
                                        <p:cTn id="12" dur="125" fill="hold">
                                          <p:stCondLst>
                                            <p:cond delay="375"/>
                                          </p:stCondLst>
                                        </p:cTn>
                                        <p:tgtEl>
                                          <p:spTgt spid="28"/>
                                        </p:tgtEl>
                                        <p:attrNameLst>
                                          <p:attrName>r</p:attrName>
                                        </p:attrNameLst>
                                      </p:cBhvr>
                                    </p:animRot>
                                  </p:childTnLst>
                                </p:cTn>
                              </p:par>
                              <p:par>
                                <p:cTn id="13" presetID="35" presetClass="emph" presetSubtype="0" repeatCount="indefinite" fill="hold" grpId="0" nodeType="withEffect">
                                  <p:stCondLst>
                                    <p:cond delay="0"/>
                                  </p:stCondLst>
                                  <p:childTnLst>
                                    <p:anim calcmode="discrete" valueType="str">
                                      <p:cBhvr>
                                        <p:cTn id="14" dur="750" fill="hold"/>
                                        <p:tgtEl>
                                          <p:spTgt spid="51"/>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50"/>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54"/>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7"/>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6"/>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55"/>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49"/>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53"/>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1"/>
                    </p:tgtEl>
                  </p:cond>
                </p:stCondLst>
                <p:endSync evt="end" delay="0">
                  <p:rtn val="all"/>
                </p:endSync>
                <p:childTnLst>
                  <p:par>
                    <p:cTn id="38" fill="hold">
                      <p:stCondLst>
                        <p:cond delay="0"/>
                      </p:stCondLst>
                      <p:childTnLst>
                        <p:par>
                          <p:cTn id="39" fill="hold">
                            <p:stCondLst>
                              <p:cond delay="0"/>
                            </p:stCondLst>
                            <p:childTnLst>
                              <p:par>
                                <p:cTn id="40" presetID="8" presetClass="emph" presetSubtype="0" repeatCount="indefinite" fill="hold" nodeType="clickEffect">
                                  <p:stCondLst>
                                    <p:cond delay="0"/>
                                  </p:stCondLst>
                                  <p:childTnLst>
                                    <p:animRot by="21600000">
                                      <p:cBhvr>
                                        <p:cTn id="41" dur="750" fill="hold"/>
                                        <p:tgtEl>
                                          <p:spTgt spid="41"/>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2" name="VONG QUAY KI DIEU.wav"/>
                                        </p:tgtEl>
                                      </p:cMediaNode>
                                    </p:audio>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37"/>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37"/>
                                        </p:tgtEl>
                                        <p:attrNameLst>
                                          <p:attrName>ppt_x</p:attrName>
                                        </p:attrNameLst>
                                      </p:cBhvr>
                                      <p:tavLst>
                                        <p:tav tm="0">
                                          <p:val>
                                            <p:strVal val="ppt_x"/>
                                          </p:val>
                                        </p:tav>
                                        <p:tav tm="100000">
                                          <p:val>
                                            <p:strVal val="ppt_x"/>
                                          </p:val>
                                        </p:tav>
                                      </p:tavLst>
                                    </p:anim>
                                    <p:anim calcmode="lin" valueType="num">
                                      <p:cBhvr additive="base">
                                        <p:cTn id="51" dur="500"/>
                                        <p:tgtEl>
                                          <p:spTgt spid="37"/>
                                        </p:tgtEl>
                                        <p:attrNameLst>
                                          <p:attrName>ppt_y</p:attrName>
                                        </p:attrNameLst>
                                      </p:cBhvr>
                                      <p:tavLst>
                                        <p:tav tm="0">
                                          <p:val>
                                            <p:strVal val="ppt_y"/>
                                          </p:val>
                                        </p:tav>
                                        <p:tav tm="100000">
                                          <p:val>
                                            <p:strVal val="1+ppt_h/2"/>
                                          </p:val>
                                        </p:tav>
                                      </p:tavLst>
                                    </p:anim>
                                    <p:set>
                                      <p:cBhvr>
                                        <p:cTn id="5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3" restart="whenNotActive" fill="hold" evtFilter="cancelBubble" nodeType="interactiveSeq">
                <p:stCondLst>
                  <p:cond evt="onClick" delay="0">
                    <p:tgtEl>
                      <p:spTgt spid="76"/>
                    </p:tgtEl>
                  </p:cond>
                </p:stCondLst>
                <p:endSync evt="end" delay="0">
                  <p:rtn val="all"/>
                </p:endSync>
                <p:childTnLst>
                  <p:par>
                    <p:cTn id="54" fill="hold">
                      <p:stCondLst>
                        <p:cond delay="0"/>
                      </p:stCondLst>
                      <p:childTnLst>
                        <p:par>
                          <p:cTn id="55" fill="hold">
                            <p:stCondLst>
                              <p:cond delay="0"/>
                            </p:stCondLst>
                            <p:childTnLst>
                              <p:par>
                                <p:cTn id="56" presetID="2" presetClass="exit" presetSubtype="4" fill="hold" nodeType="clickEffect">
                                  <p:stCondLst>
                                    <p:cond delay="0"/>
                                  </p:stCondLst>
                                  <p:childTnLst>
                                    <p:anim calcmode="lin" valueType="num">
                                      <p:cBhvr additive="base">
                                        <p:cTn id="57" dur="500"/>
                                        <p:tgtEl>
                                          <p:spTgt spid="76"/>
                                        </p:tgtEl>
                                        <p:attrNameLst>
                                          <p:attrName>ppt_x</p:attrName>
                                        </p:attrNameLst>
                                      </p:cBhvr>
                                      <p:tavLst>
                                        <p:tav tm="0">
                                          <p:val>
                                            <p:strVal val="ppt_x"/>
                                          </p:val>
                                        </p:tav>
                                        <p:tav tm="100000">
                                          <p:val>
                                            <p:strVal val="ppt_x"/>
                                          </p:val>
                                        </p:tav>
                                      </p:tavLst>
                                    </p:anim>
                                    <p:anim calcmode="lin" valueType="num">
                                      <p:cBhvr additive="base">
                                        <p:cTn id="58" dur="500"/>
                                        <p:tgtEl>
                                          <p:spTgt spid="76"/>
                                        </p:tgtEl>
                                        <p:attrNameLst>
                                          <p:attrName>ppt_y</p:attrName>
                                        </p:attrNameLst>
                                      </p:cBhvr>
                                      <p:tavLst>
                                        <p:tav tm="0">
                                          <p:val>
                                            <p:strVal val="ppt_y"/>
                                          </p:val>
                                        </p:tav>
                                        <p:tav tm="100000">
                                          <p:val>
                                            <p:strVal val="1+ppt_h/2"/>
                                          </p:val>
                                        </p:tav>
                                      </p:tavLst>
                                    </p:anim>
                                    <p:set>
                                      <p:cBhvr>
                                        <p:cTn id="59"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60" restart="whenNotActive" fill="hold" evtFilter="cancelBubble" nodeType="interactiveSeq">
                <p:stCondLst>
                  <p:cond evt="onClick" delay="0">
                    <p:tgtEl>
                      <p:spTgt spid="78"/>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78"/>
                                        </p:tgtEl>
                                        <p:attrNameLst>
                                          <p:attrName>ppt_x</p:attrName>
                                        </p:attrNameLst>
                                      </p:cBhvr>
                                      <p:tavLst>
                                        <p:tav tm="0">
                                          <p:val>
                                            <p:strVal val="ppt_x"/>
                                          </p:val>
                                        </p:tav>
                                        <p:tav tm="100000">
                                          <p:val>
                                            <p:strVal val="ppt_x"/>
                                          </p:val>
                                        </p:tav>
                                      </p:tavLst>
                                    </p:anim>
                                    <p:anim calcmode="lin" valueType="num">
                                      <p:cBhvr additive="base">
                                        <p:cTn id="65" dur="500"/>
                                        <p:tgtEl>
                                          <p:spTgt spid="78"/>
                                        </p:tgtEl>
                                        <p:attrNameLst>
                                          <p:attrName>ppt_y</p:attrName>
                                        </p:attrNameLst>
                                      </p:cBhvr>
                                      <p:tavLst>
                                        <p:tav tm="0">
                                          <p:val>
                                            <p:strVal val="ppt_y"/>
                                          </p:val>
                                        </p:tav>
                                        <p:tav tm="100000">
                                          <p:val>
                                            <p:strVal val="1+ppt_h/2"/>
                                          </p:val>
                                        </p:tav>
                                      </p:tavLst>
                                    </p:anim>
                                    <p:set>
                                      <p:cBhvr>
                                        <p:cTn id="66"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67" restart="whenNotActive" fill="hold" evtFilter="cancelBubble" nodeType="interactiveSeq">
                <p:stCondLst>
                  <p:cond evt="onClick" delay="0">
                    <p:tgtEl>
                      <p:spTgt spid="80"/>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80"/>
                                        </p:tgtEl>
                                        <p:attrNameLst>
                                          <p:attrName>ppt_x</p:attrName>
                                        </p:attrNameLst>
                                      </p:cBhvr>
                                      <p:tavLst>
                                        <p:tav tm="0">
                                          <p:val>
                                            <p:strVal val="ppt_x"/>
                                          </p:val>
                                        </p:tav>
                                        <p:tav tm="100000">
                                          <p:val>
                                            <p:strVal val="ppt_x"/>
                                          </p:val>
                                        </p:tav>
                                      </p:tavLst>
                                    </p:anim>
                                    <p:anim calcmode="lin" valueType="num">
                                      <p:cBhvr additive="base">
                                        <p:cTn id="72" dur="500"/>
                                        <p:tgtEl>
                                          <p:spTgt spid="80"/>
                                        </p:tgtEl>
                                        <p:attrNameLst>
                                          <p:attrName>ppt_y</p:attrName>
                                        </p:attrNameLst>
                                      </p:cBhvr>
                                      <p:tavLst>
                                        <p:tav tm="0">
                                          <p:val>
                                            <p:strVal val="ppt_y"/>
                                          </p:val>
                                        </p:tav>
                                        <p:tav tm="100000">
                                          <p:val>
                                            <p:strVal val="1+ppt_h/2"/>
                                          </p:val>
                                        </p:tav>
                                      </p:tavLst>
                                    </p:anim>
                                    <p:set>
                                      <p:cBhvr>
                                        <p:cTn id="73"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74" restart="whenNotActive" fill="hold" evtFilter="cancelBubble" nodeType="interactiveSeq">
                <p:stCondLst>
                  <p:cond evt="onClick" delay="0">
                    <p:tgtEl>
                      <p:spTgt spid="82"/>
                    </p:tgtEl>
                  </p:cond>
                </p:stCondLst>
                <p:endSync evt="end" delay="0">
                  <p:rtn val="all"/>
                </p:endSync>
                <p:childTnLst>
                  <p:par>
                    <p:cTn id="75" fill="hold">
                      <p:stCondLst>
                        <p:cond delay="0"/>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82"/>
                                        </p:tgtEl>
                                        <p:attrNameLst>
                                          <p:attrName>ppt_x</p:attrName>
                                        </p:attrNameLst>
                                      </p:cBhvr>
                                      <p:tavLst>
                                        <p:tav tm="0">
                                          <p:val>
                                            <p:strVal val="ppt_x"/>
                                          </p:val>
                                        </p:tav>
                                        <p:tav tm="100000">
                                          <p:val>
                                            <p:strVal val="ppt_x"/>
                                          </p:val>
                                        </p:tav>
                                      </p:tavLst>
                                    </p:anim>
                                    <p:anim calcmode="lin" valueType="num">
                                      <p:cBhvr additive="base">
                                        <p:cTn id="79" dur="500"/>
                                        <p:tgtEl>
                                          <p:spTgt spid="82"/>
                                        </p:tgtEl>
                                        <p:attrNameLst>
                                          <p:attrName>ppt_y</p:attrName>
                                        </p:attrNameLst>
                                      </p:cBhvr>
                                      <p:tavLst>
                                        <p:tav tm="0">
                                          <p:val>
                                            <p:strVal val="ppt_y"/>
                                          </p:val>
                                        </p:tav>
                                        <p:tav tm="100000">
                                          <p:val>
                                            <p:strVal val="1+ppt_h/2"/>
                                          </p:val>
                                        </p:tav>
                                      </p:tavLst>
                                    </p:anim>
                                    <p:set>
                                      <p:cBhvr>
                                        <p:cTn id="80"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81" restart="whenNotActive" fill="hold" evtFilter="cancelBubble" nodeType="interactiveSeq">
                <p:stCondLst>
                  <p:cond evt="onClick" delay="0">
                    <p:tgtEl>
                      <p:spTgt spid="84"/>
                    </p:tgtEl>
                  </p:cond>
                </p:stCondLst>
                <p:endSync evt="end" delay="0">
                  <p:rtn val="all"/>
                </p:endSync>
                <p:childTnLst>
                  <p:par>
                    <p:cTn id="82" fill="hold">
                      <p:stCondLst>
                        <p:cond delay="0"/>
                      </p:stCondLst>
                      <p:childTnLst>
                        <p:par>
                          <p:cTn id="83" fill="hold">
                            <p:stCondLst>
                              <p:cond delay="0"/>
                            </p:stCondLst>
                            <p:childTnLst>
                              <p:par>
                                <p:cTn id="84" presetID="2" presetClass="exit" presetSubtype="4" fill="hold" nodeType="clickEffect">
                                  <p:stCondLst>
                                    <p:cond delay="0"/>
                                  </p:stCondLst>
                                  <p:childTnLst>
                                    <p:anim calcmode="lin" valueType="num">
                                      <p:cBhvr additive="base">
                                        <p:cTn id="85" dur="500"/>
                                        <p:tgtEl>
                                          <p:spTgt spid="84"/>
                                        </p:tgtEl>
                                        <p:attrNameLst>
                                          <p:attrName>ppt_x</p:attrName>
                                        </p:attrNameLst>
                                      </p:cBhvr>
                                      <p:tavLst>
                                        <p:tav tm="0">
                                          <p:val>
                                            <p:strVal val="ppt_x"/>
                                          </p:val>
                                        </p:tav>
                                        <p:tav tm="100000">
                                          <p:val>
                                            <p:strVal val="ppt_x"/>
                                          </p:val>
                                        </p:tav>
                                      </p:tavLst>
                                    </p:anim>
                                    <p:anim calcmode="lin" valueType="num">
                                      <p:cBhvr additive="base">
                                        <p:cTn id="86" dur="500"/>
                                        <p:tgtEl>
                                          <p:spTgt spid="84"/>
                                        </p:tgtEl>
                                        <p:attrNameLst>
                                          <p:attrName>ppt_y</p:attrName>
                                        </p:attrNameLst>
                                      </p:cBhvr>
                                      <p:tavLst>
                                        <p:tav tm="0">
                                          <p:val>
                                            <p:strVal val="ppt_y"/>
                                          </p:val>
                                        </p:tav>
                                        <p:tav tm="100000">
                                          <p:val>
                                            <p:strVal val="1+ppt_h/2"/>
                                          </p:val>
                                        </p:tav>
                                      </p:tavLst>
                                    </p:anim>
                                    <p:set>
                                      <p:cBhvr>
                                        <p:cTn id="87"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1. Nhóm lệnh định dạng kí tự</a:t>
            </a:r>
            <a:br>
              <a:rPr lang="en-US" sz="4000" b="1" dirty="0">
                <a:latin typeface="Times New Roman" panose="02020603050405020304" pitchFamily="18" charset="0"/>
                <a:cs typeface="Times New Roman" panose="02020603050405020304" pitchFamily="18" charset="0"/>
              </a:rPr>
            </a:br>
            <a:endParaRPr lang="en-US" sz="4000" dirty="0"/>
          </a:p>
        </p:txBody>
      </p:sp>
      <p:sp>
        <p:nvSpPr>
          <p:cNvPr id="3" name="Content Placeholder 2"/>
          <p:cNvSpPr>
            <a:spLocks noGrp="1"/>
          </p:cNvSpPr>
          <p:nvPr>
            <p:ph idx="1"/>
          </p:nvPr>
        </p:nvSpPr>
        <p:spPr>
          <a:xfrm>
            <a:off x="838200" y="1393371"/>
            <a:ext cx="10515600" cy="4783592"/>
          </a:xfrm>
        </p:spPr>
        <p:txBody>
          <a:bodyPr/>
          <a:lstStyle/>
          <a:p>
            <a:pPr marL="0" indent="0">
              <a:buNone/>
            </a:pPr>
            <a:r>
              <a:rPr lang="en-US" dirty="0">
                <a:latin typeface="Times New Roman" panose="02020603050405020304" pitchFamily="18" charset="0"/>
                <a:cs typeface="Times New Roman" panose="02020603050405020304" pitchFamily="18" charset="0"/>
              </a:rPr>
              <a:t>Hoạt động 1. Tìm hiểu về nhóm lệnh định dạng kí tự</a:t>
            </a:r>
          </a:p>
          <a:p>
            <a:pPr>
              <a:buFontTx/>
              <a:buChar char="-"/>
            </a:pPr>
            <a:r>
              <a:rPr lang="en-US" dirty="0">
                <a:latin typeface="Times New Roman" panose="02020603050405020304" pitchFamily="18" charset="0"/>
                <a:cs typeface="Times New Roman" panose="02020603050405020304" pitchFamily="18" charset="0"/>
              </a:rPr>
              <a:t>HS đọc thông tin SGK trang 34, quan sát hình sau và điền tên các lệnh trong nhóm lệnh định dạng kí tự. (Học sinh thực hiện kéo thả các lệnh vào các khung tương ứng)</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10" name="Picture 9"/>
          <p:cNvPicPr>
            <a:picLocks noChangeAspect="1"/>
          </p:cNvPicPr>
          <p:nvPr/>
        </p:nvPicPr>
        <p:blipFill>
          <a:blip r:embed="rId2"/>
          <a:stretch>
            <a:fillRect/>
          </a:stretch>
        </p:blipFill>
        <p:spPr>
          <a:xfrm>
            <a:off x="2495685" y="3536497"/>
            <a:ext cx="7632383" cy="2360531"/>
          </a:xfrm>
          <a:prstGeom prst="rect">
            <a:avLst/>
          </a:prstGeom>
        </p:spPr>
      </p:pic>
    </p:spTree>
    <p:extLst>
      <p:ext uri="{BB962C8B-B14F-4D97-AF65-F5344CB8AC3E}">
        <p14:creationId xmlns:p14="http://schemas.microsoft.com/office/powerpoint/2010/main" val="170819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94794" y="1896813"/>
            <a:ext cx="8315325" cy="2571750"/>
          </a:xfrm>
          <a:prstGeom prst="rect">
            <a:avLst/>
          </a:prstGeom>
        </p:spPr>
      </p:pic>
      <p:cxnSp>
        <p:nvCxnSpPr>
          <p:cNvPr id="21" name="Elbow Connector 20"/>
          <p:cNvCxnSpPr/>
          <p:nvPr/>
        </p:nvCxnSpPr>
        <p:spPr>
          <a:xfrm>
            <a:off x="3135086" y="1445625"/>
            <a:ext cx="1793965" cy="1737063"/>
          </a:xfrm>
          <a:prstGeom prst="bentConnector3">
            <a:avLst>
              <a:gd name="adj1" fmla="val 56796"/>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052456" y="1402080"/>
            <a:ext cx="0" cy="15327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5400000" flipH="1" flipV="1">
            <a:off x="4001884" y="3818416"/>
            <a:ext cx="1296986" cy="1236615"/>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738949" y="3788230"/>
            <a:ext cx="0" cy="12366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V="1">
            <a:off x="6048402" y="3914211"/>
            <a:ext cx="1296985" cy="1045025"/>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1" idx="0"/>
          </p:cNvCxnSpPr>
          <p:nvPr/>
        </p:nvCxnSpPr>
        <p:spPr>
          <a:xfrm flipV="1">
            <a:off x="9605554" y="3806714"/>
            <a:ext cx="0" cy="12039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036320" y="1062446"/>
            <a:ext cx="2098766" cy="6792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0" name="Rounded Rectangle 49"/>
          <p:cNvSpPr/>
          <p:nvPr/>
        </p:nvSpPr>
        <p:spPr>
          <a:xfrm>
            <a:off x="5164181" y="793455"/>
            <a:ext cx="1776549" cy="6653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52" name="Elbow Connector 51"/>
          <p:cNvCxnSpPr/>
          <p:nvPr/>
        </p:nvCxnSpPr>
        <p:spPr>
          <a:xfrm rot="5400000">
            <a:off x="7026537" y="1881800"/>
            <a:ext cx="1573781" cy="727844"/>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7289075" y="808788"/>
            <a:ext cx="1776549" cy="6523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p>
        </p:txBody>
      </p:sp>
      <p:sp>
        <p:nvSpPr>
          <p:cNvPr id="56" name="Rounded Rectangle 55"/>
          <p:cNvSpPr/>
          <p:nvPr/>
        </p:nvSpPr>
        <p:spPr>
          <a:xfrm>
            <a:off x="2952204" y="5032965"/>
            <a:ext cx="1776549" cy="5845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p>
        </p:txBody>
      </p:sp>
      <p:sp>
        <p:nvSpPr>
          <p:cNvPr id="59" name="Rounded Rectangle 58"/>
          <p:cNvSpPr/>
          <p:nvPr/>
        </p:nvSpPr>
        <p:spPr>
          <a:xfrm>
            <a:off x="4850674" y="5020436"/>
            <a:ext cx="1776549" cy="5845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p>
        </p:txBody>
      </p:sp>
      <p:sp>
        <p:nvSpPr>
          <p:cNvPr id="66" name="Rounded Rectangle 65"/>
          <p:cNvSpPr/>
          <p:nvPr/>
        </p:nvSpPr>
        <p:spPr>
          <a:xfrm>
            <a:off x="6749144" y="5010659"/>
            <a:ext cx="1776549" cy="5845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p>
        </p:txBody>
      </p:sp>
      <p:sp>
        <p:nvSpPr>
          <p:cNvPr id="71" name="Rounded Rectangle 70"/>
          <p:cNvSpPr/>
          <p:nvPr/>
        </p:nvSpPr>
        <p:spPr>
          <a:xfrm>
            <a:off x="8717279" y="5010659"/>
            <a:ext cx="1776549" cy="5845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 </a:t>
            </a:r>
          </a:p>
        </p:txBody>
      </p:sp>
      <p:sp>
        <p:nvSpPr>
          <p:cNvPr id="2" name="Rectangle 1">
            <a:hlinkClick r:id="" action="ppaction://macro?name=DragAndDrop"/>
          </p:cNvPr>
          <p:cNvSpPr/>
          <p:nvPr/>
        </p:nvSpPr>
        <p:spPr>
          <a:xfrm>
            <a:off x="1100931" y="88831"/>
            <a:ext cx="1729330" cy="5138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Phông chữ</a:t>
            </a:r>
          </a:p>
        </p:txBody>
      </p:sp>
      <p:sp>
        <p:nvSpPr>
          <p:cNvPr id="3" name="Timer"/>
          <p:cNvSpPr txBox="1"/>
          <p:nvPr/>
        </p:nvSpPr>
        <p:spPr>
          <a:xfrm>
            <a:off x="6526735" y="4956447"/>
            <a:ext cx="792480" cy="369332"/>
          </a:xfrm>
          <a:prstGeom prst="rect">
            <a:avLst/>
          </a:prstGeom>
          <a:noFill/>
        </p:spPr>
        <p:txBody>
          <a:bodyPr wrap="square" rtlCol="0">
            <a:spAutoFit/>
          </a:bodyPr>
          <a:lstStyle/>
          <a:p>
            <a:endParaRPr lang="en-US" dirty="0"/>
          </a:p>
        </p:txBody>
      </p:sp>
      <p:sp>
        <p:nvSpPr>
          <p:cNvPr id="19" name="Rectangle 18">
            <a:hlinkClick r:id="" action="ppaction://macro?name=DragAndDrop"/>
          </p:cNvPr>
          <p:cNvSpPr/>
          <p:nvPr/>
        </p:nvSpPr>
        <p:spPr>
          <a:xfrm>
            <a:off x="4540999" y="88060"/>
            <a:ext cx="1729330" cy="5138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Nhóm lệnh Font</a:t>
            </a:r>
          </a:p>
        </p:txBody>
      </p:sp>
      <p:sp>
        <p:nvSpPr>
          <p:cNvPr id="20" name="Rectangle 19">
            <a:hlinkClick r:id="" action="ppaction://macro?name=DragAndDrop"/>
          </p:cNvPr>
          <p:cNvSpPr/>
          <p:nvPr/>
        </p:nvSpPr>
        <p:spPr>
          <a:xfrm>
            <a:off x="7219407" y="6037580"/>
            <a:ext cx="1729330" cy="5138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Chữ đậm</a:t>
            </a:r>
          </a:p>
        </p:txBody>
      </p:sp>
      <p:sp>
        <p:nvSpPr>
          <p:cNvPr id="22" name="Rectangle 21">
            <a:hlinkClick r:id="" action="ppaction://macro?name=DragAndDrop"/>
          </p:cNvPr>
          <p:cNvSpPr/>
          <p:nvPr/>
        </p:nvSpPr>
        <p:spPr>
          <a:xfrm>
            <a:off x="2773061" y="6037580"/>
            <a:ext cx="1729330" cy="5138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Chữ nghiêng</a:t>
            </a:r>
          </a:p>
        </p:txBody>
      </p:sp>
      <p:sp>
        <p:nvSpPr>
          <p:cNvPr id="23" name="Rectangle 22">
            <a:hlinkClick r:id="" action="ppaction://macro?name=DragAndDrop"/>
          </p:cNvPr>
          <p:cNvSpPr/>
          <p:nvPr/>
        </p:nvSpPr>
        <p:spPr>
          <a:xfrm>
            <a:off x="7646308" y="64001"/>
            <a:ext cx="1729330" cy="5138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Cỡ chữ</a:t>
            </a:r>
          </a:p>
        </p:txBody>
      </p:sp>
      <p:sp>
        <p:nvSpPr>
          <p:cNvPr id="24" name="Rectangle 23">
            <a:hlinkClick r:id="" action="ppaction://macro?name=DragAndDrop"/>
          </p:cNvPr>
          <p:cNvSpPr/>
          <p:nvPr/>
        </p:nvSpPr>
        <p:spPr>
          <a:xfrm>
            <a:off x="9424033" y="6037580"/>
            <a:ext cx="1729330" cy="5138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Màu chữ</a:t>
            </a:r>
          </a:p>
        </p:txBody>
      </p:sp>
      <p:sp>
        <p:nvSpPr>
          <p:cNvPr id="25" name="Rectangle 24">
            <a:hlinkClick r:id="" action="ppaction://macro?name=DragAndDrop"/>
          </p:cNvPr>
          <p:cNvSpPr/>
          <p:nvPr/>
        </p:nvSpPr>
        <p:spPr>
          <a:xfrm>
            <a:off x="5014781" y="6037580"/>
            <a:ext cx="1729330" cy="5138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Chữ gạch chân</a:t>
            </a:r>
          </a:p>
        </p:txBody>
      </p:sp>
    </p:spTree>
    <p:extLst>
      <p:ext uri="{BB962C8B-B14F-4D97-AF65-F5344CB8AC3E}">
        <p14:creationId xmlns:p14="http://schemas.microsoft.com/office/powerpoint/2010/main" val="2844627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2.96296E-6 L 0.33528 0.11783 " pathEditMode="relative" rAng="0" ptsTypes="AA">
                                      <p:cBhvr>
                                        <p:cTn id="6" dur="2000" fill="hold"/>
                                        <p:tgtEl>
                                          <p:spTgt spid="2"/>
                                        </p:tgtEl>
                                        <p:attrNameLst>
                                          <p:attrName>ppt_x</p:attrName>
                                          <p:attrName>ppt_y</p:attrName>
                                        </p:attrNameLst>
                                      </p:cBhvr>
                                      <p:rCtr x="16758" y="5880"/>
                                    </p:animMotion>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6.25E-7 -1.48148E-6 L -0.27669 0.15417 " pathEditMode="relative" rAng="0" ptsTypes="AA">
                                      <p:cBhvr>
                                        <p:cTn id="11" dur="2000" fill="hold"/>
                                        <p:tgtEl>
                                          <p:spTgt spid="19"/>
                                        </p:tgtEl>
                                        <p:attrNameLst>
                                          <p:attrName>ppt_x</p:attrName>
                                          <p:attrName>ppt_y</p:attrName>
                                        </p:attrNameLst>
                                      </p:cBhvr>
                                      <p:rCtr x="-13841" y="7708"/>
                                    </p:animMotion>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125E-6 7.40741E-7 L -0.02735 0.11643 " pathEditMode="relative" rAng="0" ptsTypes="AA">
                                      <p:cBhvr>
                                        <p:cTn id="16" dur="2000" fill="hold"/>
                                        <p:tgtEl>
                                          <p:spTgt spid="23"/>
                                        </p:tgtEl>
                                        <p:attrNameLst>
                                          <p:attrName>ppt_x</p:attrName>
                                          <p:attrName>ppt_y</p:attrName>
                                        </p:attrNameLst>
                                      </p:cBhvr>
                                      <p:rCtr x="-1367" y="5810"/>
                                    </p:animMotion>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0833E-6 0.00162 L 0.17422 -0.17638 " pathEditMode="relative" rAng="0" ptsTypes="AA">
                                      <p:cBhvr>
                                        <p:cTn id="21" dur="2000" fill="hold"/>
                                        <p:tgtEl>
                                          <p:spTgt spid="22"/>
                                        </p:tgtEl>
                                        <p:attrNameLst>
                                          <p:attrName>ppt_x</p:attrName>
                                          <p:attrName>ppt_y</p:attrName>
                                        </p:attrNameLst>
                                      </p:cBhvr>
                                      <p:rCtr x="8711" y="-8912"/>
                                    </p:animMotion>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5"/>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45833E-6 -4.07407E-6 L 0.14505 -0.1412 " pathEditMode="relative" rAng="0" ptsTypes="AA">
                                      <p:cBhvr>
                                        <p:cTn id="26" dur="2000" fill="hold"/>
                                        <p:tgtEl>
                                          <p:spTgt spid="25"/>
                                        </p:tgtEl>
                                        <p:attrNameLst>
                                          <p:attrName>ppt_x</p:attrName>
                                          <p:attrName>ppt_y</p:attrName>
                                        </p:attrNameLst>
                                      </p:cBhvr>
                                      <p:rCtr x="7253" y="-7060"/>
                                    </p:animMotion>
                                  </p:childTnLst>
                                </p:cTn>
                              </p:par>
                            </p:childTnLst>
                          </p:cTn>
                        </p:par>
                      </p:childTnLst>
                    </p:cTn>
                  </p:par>
                </p:childTnLst>
              </p:cTn>
              <p:nextCondLst>
                <p:cond evt="onClick" delay="0">
                  <p:tgtEl>
                    <p:spTgt spid="25"/>
                  </p:tgtEl>
                </p:cond>
              </p:nextCondLst>
            </p:seq>
            <p:seq concurrent="1" nextAc="seek">
              <p:cTn id="27" restart="whenNotActive" fill="hold" evtFilter="cancelBubble" nodeType="interactiveSeq">
                <p:stCondLst>
                  <p:cond evt="onClick" delay="0">
                    <p:tgtEl>
                      <p:spTgt spid="20"/>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8.33333E-7 -4.07407E-6 L -0.34362 -0.1412 " pathEditMode="relative" rAng="0" ptsTypes="AA">
                                      <p:cBhvr>
                                        <p:cTn id="31" dur="2000" fill="hold"/>
                                        <p:tgtEl>
                                          <p:spTgt spid="20"/>
                                        </p:tgtEl>
                                        <p:attrNameLst>
                                          <p:attrName>ppt_x</p:attrName>
                                          <p:attrName>ppt_y</p:attrName>
                                        </p:attrNameLst>
                                      </p:cBhvr>
                                      <p:rCtr x="-17188" y="-7060"/>
                                    </p:animMotion>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08333E-7 -4.07407E-6 L -0.05599 -0.1412 " pathEditMode="relative" rAng="0" ptsTypes="AA">
                                      <p:cBhvr>
                                        <p:cTn id="36" dur="2000" fill="hold"/>
                                        <p:tgtEl>
                                          <p:spTgt spid="24"/>
                                        </p:tgtEl>
                                        <p:attrNameLst>
                                          <p:attrName>ppt_x</p:attrName>
                                          <p:attrName>ppt_y</p:attrName>
                                        </p:attrNameLst>
                                      </p:cBhvr>
                                      <p:rCtr x="-2799" y="-7060"/>
                                    </p:animMotion>
                                  </p:childTnLst>
                                </p:cTn>
                              </p:par>
                            </p:childTnLst>
                          </p:cTn>
                        </p:par>
                      </p:childTnLst>
                    </p:cTn>
                  </p:par>
                </p:childTnLst>
              </p:cTn>
              <p:nextCondLst>
                <p:cond evt="onClick" delay="0">
                  <p:tgtEl>
                    <p:spTgt spid="24"/>
                  </p:tgtEl>
                </p:cond>
              </p:nextCondLst>
            </p:seq>
          </p:childTnLst>
        </p:cTn>
      </p:par>
    </p:tnLst>
    <p:bldLst>
      <p:bldP spid="2" grpId="0" animBg="1"/>
      <p:bldP spid="19" grpId="0" animBg="1"/>
      <p:bldP spid="20" grpId="0" animBg="1"/>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1. Nhóm lệnh định dạng kí tự</a:t>
            </a:r>
            <a:br>
              <a:rPr lang="en-US" sz="4000" b="1" dirty="0">
                <a:latin typeface="Times New Roman" panose="02020603050405020304" pitchFamily="18" charset="0"/>
                <a:cs typeface="Times New Roman" panose="02020603050405020304" pitchFamily="18" charset="0"/>
              </a:rPr>
            </a:br>
            <a:endParaRPr lang="en-US" sz="4000" dirty="0"/>
          </a:p>
        </p:txBody>
      </p:sp>
      <p:sp>
        <p:nvSpPr>
          <p:cNvPr id="3" name="Content Placeholder 2"/>
          <p:cNvSpPr>
            <a:spLocks noGrp="1"/>
          </p:cNvSpPr>
          <p:nvPr>
            <p:ph idx="1"/>
          </p:nvPr>
        </p:nvSpPr>
        <p:spPr>
          <a:xfrm>
            <a:off x="838200" y="1393371"/>
            <a:ext cx="10515600" cy="4783592"/>
          </a:xfrm>
        </p:spPr>
        <p:txBody>
          <a:bodyPr/>
          <a:lstStyle/>
          <a:p>
            <a:pPr marL="0" indent="0" algn="just">
              <a:lnSpc>
                <a:spcPct val="150000"/>
              </a:lnSpc>
              <a:buNone/>
            </a:pPr>
            <a:r>
              <a:rPr lang="en-US" dirty="0">
                <a:latin typeface="Times New Roman" panose="02020603050405020304" pitchFamily="18" charset="0"/>
                <a:cs typeface="Times New Roman" panose="02020603050405020304" pitchFamily="18" charset="0"/>
                <a:sym typeface="Wingdings" panose="05000000000000000000" pitchFamily="2" charset="2"/>
              </a:rPr>
              <a:t> Định dạng kí tự trong Word cũng tương tự như định dạng kí tự trong PowerPoint bao gồm: lệnh in đậm, in nghiêng, gạch chân, thay đổi phông chữ, cỡ chữ, màu chữ. Việc định dạng kí tự giúp văn bản trở nên đẹp hơn, dễ nhìn hơn và có thể nhấn mạnh những nội dung cần thiết. </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877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8246"/>
          </a:xfrm>
        </p:spPr>
        <p:txBody>
          <a:bodyPr>
            <a:normAutofit fontScale="90000"/>
          </a:bodyPr>
          <a:lstStyle/>
          <a:p>
            <a:r>
              <a:rPr lang="en-US" sz="4000" b="1" dirty="0">
                <a:latin typeface="Times New Roman" panose="02020603050405020304" pitchFamily="18" charset="0"/>
                <a:cs typeface="Times New Roman" panose="02020603050405020304" pitchFamily="18" charset="0"/>
              </a:rPr>
              <a:t>2. Thực hiện định dạng kí tự</a:t>
            </a:r>
            <a:br>
              <a:rPr lang="en-US" sz="4000" b="1" dirty="0">
                <a:latin typeface="Times New Roman" panose="02020603050405020304" pitchFamily="18" charset="0"/>
                <a:cs typeface="Times New Roman" panose="02020603050405020304" pitchFamily="18" charset="0"/>
              </a:rPr>
            </a:br>
            <a:endParaRPr lang="en-US" sz="4000" dirty="0"/>
          </a:p>
        </p:txBody>
      </p:sp>
      <p:sp>
        <p:nvSpPr>
          <p:cNvPr id="3" name="Content Placeholder 2"/>
          <p:cNvSpPr>
            <a:spLocks noGrp="1"/>
          </p:cNvSpPr>
          <p:nvPr>
            <p:ph idx="1"/>
          </p:nvPr>
        </p:nvSpPr>
        <p:spPr>
          <a:xfrm>
            <a:off x="838200" y="1393371"/>
            <a:ext cx="10515600" cy="4783592"/>
          </a:xfrm>
        </p:spPr>
        <p:txBody>
          <a:bodyPr/>
          <a:lstStyle/>
          <a:p>
            <a:pPr marL="0" indent="0">
              <a:buNone/>
            </a:pPr>
            <a:r>
              <a:rPr lang="en-US" dirty="0">
                <a:latin typeface="Times New Roman" panose="02020603050405020304" pitchFamily="18" charset="0"/>
                <a:cs typeface="Times New Roman" panose="02020603050405020304" pitchFamily="18" charset="0"/>
              </a:rPr>
              <a:t>Hoạt động 2. Thực hành định dạng kí tự </a:t>
            </a:r>
          </a:p>
          <a:p>
            <a:pPr>
              <a:buFontTx/>
              <a:buChar char="-"/>
            </a:pPr>
            <a:r>
              <a:rPr lang="en-US" dirty="0">
                <a:latin typeface="Times New Roman" panose="02020603050405020304" pitchFamily="18" charset="0"/>
                <a:cs typeface="Times New Roman" panose="02020603050405020304" pitchFamily="18" charset="0"/>
              </a:rPr>
              <a:t>Học sinh liên hệ kiến thức đã học, đồng thời tìm hiểu nội dung SGK trang 35 trình bày cách định dạng kí tự?</a:t>
            </a:r>
          </a:p>
          <a:p>
            <a:pPr>
              <a:buFont typeface="Wingdings" panose="05000000000000000000" pitchFamily="2" charset="2"/>
              <a:buChar char="à"/>
            </a:pP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Để định dạng kí tự trong một khối văn bản, em thực hiện các bước sau:</a:t>
            </a:r>
          </a:p>
          <a:p>
            <a:pPr marL="0" indent="0">
              <a:buNone/>
            </a:pP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Bước 1: Chọn khối văn bản cần định dạng kí tự.</a:t>
            </a:r>
          </a:p>
          <a:p>
            <a:pPr marL="0" indent="0">
              <a:buNone/>
            </a:pPr>
            <a:r>
              <a:rPr lang="en-US"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Bước 2: Nháy chuột vào các lệnh định dạng trong nhóm lệnh Font của dải lệnh Home. </a:t>
            </a:r>
          </a:p>
          <a:p>
            <a:pPr marL="0" indent="0">
              <a:buNone/>
            </a:pPr>
            <a:r>
              <a:rPr lang="en-US" dirty="0">
                <a:latin typeface="Times New Roman" panose="02020603050405020304" pitchFamily="18" charset="0"/>
                <a:cs typeface="Times New Roman" panose="02020603050405020304" pitchFamily="18" charset="0"/>
              </a:rPr>
              <a:t>- Học sinh soạn thảo văn bản Hình 1, sau đó định dạng kí tự để được kết quả như Hình 2. (HS làm việc theo nhóm máy trong thời gian 15p)</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6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3. Luyện tập</a:t>
            </a:r>
          </a:p>
        </p:txBody>
      </p:sp>
      <p:sp>
        <p:nvSpPr>
          <p:cNvPr id="3" name="Content Placeholder 2"/>
          <p:cNvSpPr>
            <a:spLocks noGrp="1"/>
          </p:cNvSpPr>
          <p:nvPr>
            <p:ph idx="1"/>
          </p:nvPr>
        </p:nvSpPr>
        <p:spPr>
          <a:xfrm>
            <a:off x="838200" y="1825625"/>
            <a:ext cx="10515600" cy="2764663"/>
          </a:xfrm>
        </p:spPr>
        <p:txBody>
          <a:bodyPr/>
          <a:lstStyle/>
          <a:p>
            <a:pPr marL="0" indent="0">
              <a:buNone/>
            </a:pPr>
            <a:r>
              <a:rPr lang="en-US" dirty="0">
                <a:latin typeface="Times New Roman" panose="02020603050405020304" pitchFamily="18" charset="0"/>
                <a:cs typeface="Times New Roman" panose="02020603050405020304" pitchFamily="18" charset="0"/>
              </a:rPr>
              <a:t>Bài 1. Em hãy nêu cách định dạng kí tự cho một khối văn bản thành chữ đậm, in nghiêng, màu chữ đỏ và cỡ chữ 14. </a:t>
            </a:r>
          </a:p>
          <a:p>
            <a:pPr marL="0" indent="0">
              <a:buNone/>
            </a:pPr>
            <a:r>
              <a:rPr lang="en-US" dirty="0">
                <a:latin typeface="Times New Roman" panose="02020603050405020304" pitchFamily="18" charset="0"/>
                <a:cs typeface="Times New Roman" panose="02020603050405020304" pitchFamily="18" charset="0"/>
              </a:rPr>
              <a:t>Bài 2. Theo em, văn bản ở Hình 4 SGK trang 35 là kết quả thực hiện các lệnh định dạng </a:t>
            </a:r>
            <a:r>
              <a:rPr lang="en-US">
                <a:latin typeface="Times New Roman" panose="02020603050405020304" pitchFamily="18" charset="0"/>
                <a:cs typeface="Times New Roman" panose="02020603050405020304" pitchFamily="18" charset="0"/>
              </a:rPr>
              <a:t>nào?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26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F20D-EAE8-4E89-A86C-F586FBCC8ED5}"/>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4. Vận dụng</a:t>
            </a:r>
          </a:p>
        </p:txBody>
      </p:sp>
      <p:sp>
        <p:nvSpPr>
          <p:cNvPr id="3" name="Content Placeholder 2">
            <a:extLst>
              <a:ext uri="{FF2B5EF4-FFF2-40B4-BE49-F238E27FC236}">
                <a16:creationId xmlns:a16="http://schemas.microsoft.com/office/drawing/2014/main" id="{96B66239-104C-454A-88B3-BA4F35E329A4}"/>
              </a:ext>
            </a:extLst>
          </p:cNvPr>
          <p:cNvSpPr>
            <a:spLocks noGrp="1"/>
          </p:cNvSpPr>
          <p:nvPr>
            <p:ph idx="1"/>
          </p:nvPr>
        </p:nvSpPr>
        <p:spPr>
          <a:xfrm>
            <a:off x="838200" y="1558834"/>
            <a:ext cx="10515600" cy="4618129"/>
          </a:xfrm>
        </p:spPr>
        <p:txBody>
          <a:bodyPr/>
          <a:lstStyle/>
          <a:p>
            <a:pPr marL="0" indent="0">
              <a:buNone/>
            </a:pPr>
            <a:r>
              <a:rPr lang="en-US" dirty="0">
                <a:latin typeface="Times New Roman" panose="02020603050405020304" pitchFamily="18" charset="0"/>
                <a:cs typeface="Times New Roman" panose="02020603050405020304" pitchFamily="18" charset="0"/>
              </a:rPr>
              <a:t>Em hãy tạo một tệp văn bản và trình bày kết quả tự đánh giá của nhóm mình sau buổi học. Ví dụ như hình sau: (HS làm việc nhóm máy)</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712573" y="2678021"/>
            <a:ext cx="4610100" cy="3400425"/>
          </a:xfrm>
          <a:prstGeom prst="rect">
            <a:avLst/>
          </a:prstGeom>
        </p:spPr>
      </p:pic>
    </p:spTree>
    <p:extLst>
      <p:ext uri="{BB962C8B-B14F-4D97-AF65-F5344CB8AC3E}">
        <p14:creationId xmlns:p14="http://schemas.microsoft.com/office/powerpoint/2010/main" val="256108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663" y="2876551"/>
            <a:ext cx="4157662" cy="1852613"/>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2808289"/>
            <a:ext cx="4965700" cy="107473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876551"/>
            <a:ext cx="4710113" cy="183197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4" y="2108200"/>
            <a:ext cx="4256087" cy="139858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3450" y="2789238"/>
            <a:ext cx="4019550" cy="108426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1488" y="2089151"/>
            <a:ext cx="44831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9763" y="2206625"/>
            <a:ext cx="2995612"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220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p:cNvSpPr/>
          <p:nvPr/>
        </p:nvSpPr>
        <p:spPr>
          <a:xfrm>
            <a:off x="589280" y="22496"/>
            <a:ext cx="10627360" cy="14492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6" name="06 NK PowerSkills"/>
          <p:cNvSpPr txBox="1"/>
          <p:nvPr/>
        </p:nvSpPr>
        <p:spPr>
          <a:xfrm>
            <a:off x="578097" y="236813"/>
            <a:ext cx="10150863" cy="1015663"/>
          </a:xfrm>
          <a:prstGeom prst="rect">
            <a:avLst/>
          </a:prstGeom>
          <a:noFill/>
        </p:spPr>
        <p:txBody>
          <a:bodyPr wrap="square" rtlCol="0">
            <a:spAutoFit/>
          </a:bodyPr>
          <a:lstStyle/>
          <a:p>
            <a:pPr lvl="0" algn="just"/>
            <a:r>
              <a:rPr kumimoji="0" lang="en-US" sz="30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1. </a:t>
            </a:r>
            <a:r>
              <a:rPr lang="en-US" sz="3000" b="1" dirty="0">
                <a:ln w="0"/>
                <a:solidFill>
                  <a:srgbClr val="002060"/>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Để mở một tệp văn bản đã có, em thực hiện như thế nào</a:t>
            </a:r>
            <a:r>
              <a:rPr kumimoji="0" lang="en-US" sz="3000" b="1" i="0" u="none" strike="noStrike" kern="1200" cap="none" spc="0" normalizeH="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a:t>
            </a:r>
            <a:endParaRPr kumimoji="0" lang="en-US" sz="30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endParaRPr>
          </a:p>
        </p:txBody>
      </p:sp>
      <p:sp>
        <p:nvSpPr>
          <p:cNvPr id="37" name="Đúng"/>
          <p:cNvSpPr/>
          <p:nvPr/>
        </p:nvSpPr>
        <p:spPr>
          <a:xfrm>
            <a:off x="7201069" y="3861925"/>
            <a:ext cx="3937194"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D. </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Vào bảng chọn File, chọn lệnh Open</a:t>
            </a:r>
            <a:endPar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38" name="Sai 2"/>
          <p:cNvSpPr/>
          <p:nvPr/>
        </p:nvSpPr>
        <p:spPr>
          <a:xfrm>
            <a:off x="825932" y="3965494"/>
            <a:ext cx="3646679"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 </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Vào bảng chọn File, chọn lệnh Save</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sp>
        <p:nvSpPr>
          <p:cNvPr id="39" name="Sai 1"/>
          <p:cNvSpPr/>
          <p:nvPr/>
        </p:nvSpPr>
        <p:spPr>
          <a:xfrm>
            <a:off x="764956" y="1885581"/>
            <a:ext cx="3707655" cy="110883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 </a:t>
            </a:r>
            <a:r>
              <a:rPr lang="en-US" sz="2800" b="1" noProof="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Vào bảng chọn File, chọn lệnh New</a:t>
            </a:r>
            <a:endPar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40" name="Sai 3"/>
          <p:cNvSpPr/>
          <p:nvPr/>
        </p:nvSpPr>
        <p:spPr>
          <a:xfrm>
            <a:off x="7201069" y="1885582"/>
            <a:ext cx="3937194"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lvl="0">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C. </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Vào bảng chọn File, chọn lệnh Save As</a:t>
            </a:r>
          </a:p>
        </p:txBody>
      </p:sp>
      <p:pic>
        <p:nvPicPr>
          <p:cNvPr id="41" name="Picture 4" descr="Káº¿t quáº£ hÃ¬nh áº£nh cho righ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1807" y="4416342"/>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76992" y="2455336"/>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1229" y="2558054"/>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1229" y="4592832"/>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5" name="01 NK PowerSkills"/>
          <p:cNvPicPr>
            <a:picLocks noChangeAspect="1" noChangeArrowheads="1"/>
          </p:cNvPicPr>
          <p:nvPr/>
        </p:nvPicPr>
        <p:blipFill>
          <a:blip r:embed="rId6"/>
          <a:srcRect/>
          <a:stretch>
            <a:fillRect/>
          </a:stretch>
        </p:blipFill>
        <p:spPr bwMode="auto">
          <a:xfrm>
            <a:off x="4417848" y="2615695"/>
            <a:ext cx="2977886" cy="2930049"/>
          </a:xfrm>
          <a:prstGeom prst="rect">
            <a:avLst/>
          </a:prstGeom>
          <a:noFill/>
          <a:extLst>
            <a:ext uri="{909E8E84-426E-40DD-AFC4-6F175D3DCCD1}">
              <a14:hiddenFill xmlns:a14="http://schemas.microsoft.com/office/drawing/2010/main">
                <a:solidFill>
                  <a:srgbClr val="FFFFFF"/>
                </a:solidFill>
              </a14:hiddenFill>
            </a:ext>
          </a:extLst>
        </p:spPr>
      </p:pic>
      <p:sp>
        <p:nvSpPr>
          <p:cNvPr id="2" name="Arrow: Curved Left 1">
            <a:hlinkClick r:id="rId7" action="ppaction://hlinksldjump"/>
            <a:extLst>
              <a:ext uri="{FF2B5EF4-FFF2-40B4-BE49-F238E27FC236}">
                <a16:creationId xmlns:a16="http://schemas.microsoft.com/office/drawing/2014/main" id="{38DC9745-DB80-4A76-BF38-883D5E483C0C}"/>
              </a:ext>
            </a:extLst>
          </p:cNvPr>
          <p:cNvSpPr/>
          <p:nvPr/>
        </p:nvSpPr>
        <p:spPr>
          <a:xfrm>
            <a:off x="10830560" y="5625918"/>
            <a:ext cx="772160" cy="952911"/>
          </a:xfrm>
          <a:prstGeom prst="curvedLeftArrow">
            <a:avLst/>
          </a:prstGeom>
          <a:solidFill>
            <a:srgbClr val="6F2EF0"/>
          </a:solidFill>
          <a:effectLst>
            <a:glow rad="2286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4000" fill="hold" nodeType="clickEffect">
                                  <p:stCondLst>
                                    <p:cond delay="0"/>
                                  </p:stCondLst>
                                  <p:childTnLst>
                                    <p:animClr clrSpc="rgb" dir="cw">
                                      <p:cBhvr>
                                        <p:cTn id="27" dur="200" fill="hold"/>
                                        <p:tgtEl>
                                          <p:spTgt spid="39"/>
                                        </p:tgtEl>
                                        <p:attrNameLst>
                                          <p:attrName>fillcolor</p:attrName>
                                        </p:attrNameLst>
                                      </p:cBhvr>
                                      <p:to>
                                        <a:srgbClr val="FF7C80"/>
                                      </p:to>
                                    </p:animClr>
                                    <p:set>
                                      <p:cBhvr>
                                        <p:cTn id="28" dur="200" fill="hold"/>
                                        <p:tgtEl>
                                          <p:spTgt spid="39"/>
                                        </p:tgtEl>
                                        <p:attrNameLst>
                                          <p:attrName>fill.type</p:attrName>
                                        </p:attrNameLst>
                                      </p:cBhvr>
                                      <p:to>
                                        <p:strVal val="solid"/>
                                      </p:to>
                                    </p:set>
                                    <p:set>
                                      <p:cBhvr>
                                        <p:cTn id="29" dur="200" fill="hold"/>
                                        <p:tgtEl>
                                          <p:spTgt spid="3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1000"/>
                            </p:stCondLst>
                            <p:childTnLst>
                              <p:par>
                                <p:cTn id="37" presetID="10" presetClass="exit" presetSubtype="0" fill="hold" nodeType="afterEffect">
                                  <p:stCondLst>
                                    <p:cond delay="150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0" restart="whenNotActive" fill="hold" evtFilter="cancelBubble" nodeType="interactiveSeq">
                <p:stCondLst>
                  <p:cond evt="onClick" delay="0">
                    <p:tgtEl>
                      <p:spTgt spid="40"/>
                    </p:tgtEl>
                  </p:cond>
                </p:stCondLst>
                <p:endSync evt="end" delay="0">
                  <p:rtn val="all"/>
                </p:endSync>
                <p:childTnLst>
                  <p:par>
                    <p:cTn id="41" fill="hold">
                      <p:stCondLst>
                        <p:cond delay="0"/>
                      </p:stCondLst>
                      <p:childTnLst>
                        <p:par>
                          <p:cTn id="42" fill="hold">
                            <p:stCondLst>
                              <p:cond delay="0"/>
                            </p:stCondLst>
                            <p:childTnLst>
                              <p:par>
                                <p:cTn id="43" presetID="1" presetClass="emph" presetSubtype="2" repeatCount="4000" fill="hold" nodeType="clickEffect">
                                  <p:stCondLst>
                                    <p:cond delay="0"/>
                                  </p:stCondLst>
                                  <p:childTnLst>
                                    <p:animClr clrSpc="rgb" dir="cw">
                                      <p:cBhvr>
                                        <p:cTn id="44" dur="200" fill="hold"/>
                                        <p:tgtEl>
                                          <p:spTgt spid="40"/>
                                        </p:tgtEl>
                                        <p:attrNameLst>
                                          <p:attrName>fillcolor</p:attrName>
                                        </p:attrNameLst>
                                      </p:cBhvr>
                                      <p:to>
                                        <a:srgbClr val="FF7C80"/>
                                      </p:to>
                                    </p:animClr>
                                    <p:set>
                                      <p:cBhvr>
                                        <p:cTn id="45" dur="200" fill="hold"/>
                                        <p:tgtEl>
                                          <p:spTgt spid="40"/>
                                        </p:tgtEl>
                                        <p:attrNameLst>
                                          <p:attrName>fill.type</p:attrName>
                                        </p:attrNameLst>
                                      </p:cBhvr>
                                      <p:to>
                                        <p:strVal val="solid"/>
                                      </p:to>
                                    </p:set>
                                    <p:set>
                                      <p:cBhvr>
                                        <p:cTn id="46" dur="200" fill="hold"/>
                                        <p:tgtEl>
                                          <p:spTgt spid="40"/>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Am-thanh-tra-loi-sai-www_nhacchuongvui_com.wav"/>
                                        </p:tgtEl>
                                      </p:cMediaNode>
                                    </p:audio>
                                  </p:subTnLst>
                                </p:cTn>
                              </p:par>
                            </p:childTnLst>
                          </p:cTn>
                        </p:par>
                        <p:par>
                          <p:cTn id="53" fill="hold">
                            <p:stCondLst>
                              <p:cond delay="1000"/>
                            </p:stCondLst>
                            <p:childTnLst>
                              <p:par>
                                <p:cTn id="54" presetID="10" presetClass="exit" presetSubtype="0" fill="hold" nodeType="afterEffect">
                                  <p:stCondLst>
                                    <p:cond delay="150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3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repeatCount="4000" fill="hold" nodeType="clickEffect">
                                  <p:stCondLst>
                                    <p:cond delay="0"/>
                                  </p:stCondLst>
                                  <p:childTnLst>
                                    <p:animClr clrSpc="rgb" dir="cw">
                                      <p:cBhvr>
                                        <p:cTn id="61" dur="200" fill="hold"/>
                                        <p:tgtEl>
                                          <p:spTgt spid="38"/>
                                        </p:tgtEl>
                                        <p:attrNameLst>
                                          <p:attrName>fillcolor</p:attrName>
                                        </p:attrNameLst>
                                      </p:cBhvr>
                                      <p:to>
                                        <a:srgbClr val="FF7C80"/>
                                      </p:to>
                                    </p:animClr>
                                    <p:set>
                                      <p:cBhvr>
                                        <p:cTn id="62" dur="200" fill="hold"/>
                                        <p:tgtEl>
                                          <p:spTgt spid="38"/>
                                        </p:tgtEl>
                                        <p:attrNameLst>
                                          <p:attrName>fill.type</p:attrName>
                                        </p:attrNameLst>
                                      </p:cBhvr>
                                      <p:to>
                                        <p:strVal val="solid"/>
                                      </p:to>
                                    </p:set>
                                    <p:set>
                                      <p:cBhvr>
                                        <p:cTn id="63" dur="200" fill="hold"/>
                                        <p:tgtEl>
                                          <p:spTgt spid="38"/>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Am-thanh-tra-loi-sai-www_nhacchuongvui_com.wav"/>
                                        </p:tgtEl>
                                      </p:cMediaNode>
                                    </p:audio>
                                  </p:sub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Am-thanh-tra-loi-sai-www_nhacchuongvui_com.wav"/>
                                        </p:tgtEl>
                                      </p:cMediaNode>
                                    </p:audio>
                                  </p:subTnLst>
                                </p:cTn>
                              </p:par>
                            </p:childTnLst>
                          </p:cTn>
                        </p:par>
                        <p:par>
                          <p:cTn id="70" fill="hold">
                            <p:stCondLst>
                              <p:cond delay="1000"/>
                            </p:stCondLst>
                            <p:childTnLst>
                              <p:par>
                                <p:cTn id="71" presetID="10" presetClass="exit" presetSubtype="0" fill="hold" nodeType="afterEffect">
                                  <p:stCondLst>
                                    <p:cond delay="1500"/>
                                  </p:stCondLst>
                                  <p:childTnLst>
                                    <p:animEffect transition="out" filter="fad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1" presetClass="emph" presetSubtype="2" repeatCount="4000" fill="hold" nodeType="clickEffect">
                                  <p:stCondLst>
                                    <p:cond delay="0"/>
                                  </p:stCondLst>
                                  <p:childTnLst>
                                    <p:animClr clrSpc="rgb" dir="cw">
                                      <p:cBhvr>
                                        <p:cTn id="78" dur="200" fill="hold"/>
                                        <p:tgtEl>
                                          <p:spTgt spid="37"/>
                                        </p:tgtEl>
                                        <p:attrNameLst>
                                          <p:attrName>fillcolor</p:attrName>
                                        </p:attrNameLst>
                                      </p:cBhvr>
                                      <p:to>
                                        <a:srgbClr val="00FF00"/>
                                      </p:to>
                                    </p:animClr>
                                    <p:set>
                                      <p:cBhvr>
                                        <p:cTn id="79" dur="200" fill="hold"/>
                                        <p:tgtEl>
                                          <p:spTgt spid="37"/>
                                        </p:tgtEl>
                                        <p:attrNameLst>
                                          <p:attrName>fill.type</p:attrName>
                                        </p:attrNameLst>
                                      </p:cBhvr>
                                      <p:to>
                                        <p:strVal val="solid"/>
                                      </p:to>
                                    </p:set>
                                    <p:set>
                                      <p:cBhvr>
                                        <p:cTn id="80" dur="200" fill="hold"/>
                                        <p:tgtEl>
                                          <p:spTgt spid="37"/>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Am-thanh-tra-loi-dung-www_nhacchuongvui_com.wav"/>
                                        </p:tgtEl>
                                      </p:cMediaNode>
                                    </p:audio>
                                  </p:sub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7"/>
                  </p:tgtEl>
                </p:cond>
              </p:nextCondLst>
            </p:seq>
          </p:childTnLst>
        </p:cTn>
      </p:par>
    </p:tnLst>
    <p:bldLst>
      <p:bldP spid="35" grpId="0" animBg="1"/>
      <p:bldP spid="36" grpId="0"/>
      <p:bldP spid="37" grpId="0" animBg="1"/>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p:cNvSpPr/>
          <p:nvPr/>
        </p:nvSpPr>
        <p:spPr>
          <a:xfrm>
            <a:off x="312691" y="233714"/>
            <a:ext cx="11153775" cy="13810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6" name="06 NK PowerSkills"/>
          <p:cNvSpPr txBox="1"/>
          <p:nvPr/>
        </p:nvSpPr>
        <p:spPr>
          <a:xfrm>
            <a:off x="443882" y="233714"/>
            <a:ext cx="10567017" cy="1015663"/>
          </a:xfrm>
          <a:prstGeom prst="rect">
            <a:avLst/>
          </a:prstGeom>
          <a:noFill/>
        </p:spPr>
        <p:txBody>
          <a:bodyPr wrap="square" rtlCol="0">
            <a:spAutoFit/>
          </a:bodyPr>
          <a:lstStyle/>
          <a:p>
            <a:pPr algn="just"/>
            <a:r>
              <a:rPr lang="en-US" sz="3000" b="1" dirty="0">
                <a:solidFill>
                  <a:srgbClr val="002060"/>
                </a:solidFill>
                <a:latin typeface="Arial" panose="020B0604020202020204" pitchFamily="34" charset="0"/>
                <a:cs typeface="Arial" panose="020B0604020202020204" pitchFamily="34" charset="0"/>
              </a:rPr>
              <a:t>2. Để sao chép khối văn bản, em sử dụng nhóm lệnh nào sau đây?</a:t>
            </a:r>
          </a:p>
        </p:txBody>
      </p:sp>
      <p:sp>
        <p:nvSpPr>
          <p:cNvPr id="37" name="Đúng"/>
          <p:cNvSpPr/>
          <p:nvPr/>
        </p:nvSpPr>
        <p:spPr>
          <a:xfrm>
            <a:off x="7236901" y="2831381"/>
            <a:ext cx="3439807"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 Copy</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và Paste</a:t>
            </a: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sp>
        <p:nvSpPr>
          <p:cNvPr id="38" name="Sai 2"/>
          <p:cNvSpPr/>
          <p:nvPr/>
        </p:nvSpPr>
        <p:spPr>
          <a:xfrm>
            <a:off x="883298" y="2874583"/>
            <a:ext cx="3296816"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  Cut và</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Paste</a:t>
            </a: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sp>
        <p:nvSpPr>
          <p:cNvPr id="39" name="Sai 1"/>
          <p:cNvSpPr/>
          <p:nvPr/>
        </p:nvSpPr>
        <p:spPr>
          <a:xfrm>
            <a:off x="934756" y="4546871"/>
            <a:ext cx="3245357" cy="110883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 Cut và</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Delete</a:t>
            </a: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sp>
        <p:nvSpPr>
          <p:cNvPr id="40" name="Sai 3"/>
          <p:cNvSpPr/>
          <p:nvPr/>
        </p:nvSpPr>
        <p:spPr>
          <a:xfrm>
            <a:off x="7294453" y="4546872"/>
            <a:ext cx="3512883"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 Copy và</a:t>
            </a:r>
            <a:r>
              <a:rPr kumimoji="0" lang="en-US" sz="32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Delete</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41" name="Picture 4" descr="Káº¿t quáº£ hÃ¬nh áº£nh cho righ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0252" y="3385798"/>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3804" y="5156847"/>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3558" y="5179250"/>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8305" y="3506961"/>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5" name="01 NK PowerSkills"/>
          <p:cNvPicPr>
            <a:picLocks noChangeAspect="1" noChangeArrowheads="1"/>
          </p:cNvPicPr>
          <p:nvPr/>
        </p:nvPicPr>
        <p:blipFill>
          <a:blip r:embed="rId6"/>
          <a:srcRect/>
          <a:stretch>
            <a:fillRect/>
          </a:stretch>
        </p:blipFill>
        <p:spPr bwMode="auto">
          <a:xfrm>
            <a:off x="3974363" y="2611061"/>
            <a:ext cx="2977886" cy="2930049"/>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Curved Left 13">
            <a:hlinkClick r:id="rId7" action="ppaction://hlinksldjump"/>
            <a:extLst>
              <a:ext uri="{FF2B5EF4-FFF2-40B4-BE49-F238E27FC236}">
                <a16:creationId xmlns:a16="http://schemas.microsoft.com/office/drawing/2014/main" id="{CCB3CFB6-468B-4301-823F-22A40AA5D3C6}"/>
              </a:ext>
            </a:extLst>
          </p:cNvPr>
          <p:cNvSpPr/>
          <p:nvPr/>
        </p:nvSpPr>
        <p:spPr>
          <a:xfrm>
            <a:off x="11292114" y="5577744"/>
            <a:ext cx="772160" cy="952911"/>
          </a:xfrm>
          <a:prstGeom prst="curvedLeftArrow">
            <a:avLst/>
          </a:prstGeom>
          <a:solidFill>
            <a:srgbClr val="6600FF"/>
          </a:solidFill>
          <a:effectLst>
            <a:glow rad="2286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4000" fill="hold" nodeType="clickEffect">
                                  <p:stCondLst>
                                    <p:cond delay="0"/>
                                  </p:stCondLst>
                                  <p:childTnLst>
                                    <p:animClr clrSpc="rgb" dir="cw">
                                      <p:cBhvr>
                                        <p:cTn id="27" dur="200" fill="hold"/>
                                        <p:tgtEl>
                                          <p:spTgt spid="39"/>
                                        </p:tgtEl>
                                        <p:attrNameLst>
                                          <p:attrName>fillcolor</p:attrName>
                                        </p:attrNameLst>
                                      </p:cBhvr>
                                      <p:to>
                                        <a:srgbClr val="FF7C80"/>
                                      </p:to>
                                    </p:animClr>
                                    <p:set>
                                      <p:cBhvr>
                                        <p:cTn id="28" dur="200" fill="hold"/>
                                        <p:tgtEl>
                                          <p:spTgt spid="39"/>
                                        </p:tgtEl>
                                        <p:attrNameLst>
                                          <p:attrName>fill.type</p:attrName>
                                        </p:attrNameLst>
                                      </p:cBhvr>
                                      <p:to>
                                        <p:strVal val="solid"/>
                                      </p:to>
                                    </p:set>
                                    <p:set>
                                      <p:cBhvr>
                                        <p:cTn id="29" dur="200" fill="hold"/>
                                        <p:tgtEl>
                                          <p:spTgt spid="3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1000"/>
                            </p:stCondLst>
                            <p:childTnLst>
                              <p:par>
                                <p:cTn id="37" presetID="10" presetClass="exit" presetSubtype="0" fill="hold" nodeType="afterEffect">
                                  <p:stCondLst>
                                    <p:cond delay="150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0" restart="whenNotActive" fill="hold" evtFilter="cancelBubble" nodeType="interactiveSeq">
                <p:stCondLst>
                  <p:cond evt="onClick" delay="0">
                    <p:tgtEl>
                      <p:spTgt spid="40"/>
                    </p:tgtEl>
                  </p:cond>
                </p:stCondLst>
                <p:endSync evt="end" delay="0">
                  <p:rtn val="all"/>
                </p:endSync>
                <p:childTnLst>
                  <p:par>
                    <p:cTn id="41" fill="hold">
                      <p:stCondLst>
                        <p:cond delay="0"/>
                      </p:stCondLst>
                      <p:childTnLst>
                        <p:par>
                          <p:cTn id="42" fill="hold">
                            <p:stCondLst>
                              <p:cond delay="0"/>
                            </p:stCondLst>
                            <p:childTnLst>
                              <p:par>
                                <p:cTn id="43" presetID="1" presetClass="emph" presetSubtype="2" repeatCount="4000" fill="hold" nodeType="clickEffect">
                                  <p:stCondLst>
                                    <p:cond delay="0"/>
                                  </p:stCondLst>
                                  <p:childTnLst>
                                    <p:animClr clrSpc="rgb" dir="cw">
                                      <p:cBhvr>
                                        <p:cTn id="44" dur="200" fill="hold"/>
                                        <p:tgtEl>
                                          <p:spTgt spid="40"/>
                                        </p:tgtEl>
                                        <p:attrNameLst>
                                          <p:attrName>fillcolor</p:attrName>
                                        </p:attrNameLst>
                                      </p:cBhvr>
                                      <p:to>
                                        <a:srgbClr val="FF7C80"/>
                                      </p:to>
                                    </p:animClr>
                                    <p:set>
                                      <p:cBhvr>
                                        <p:cTn id="45" dur="200" fill="hold"/>
                                        <p:tgtEl>
                                          <p:spTgt spid="40"/>
                                        </p:tgtEl>
                                        <p:attrNameLst>
                                          <p:attrName>fill.type</p:attrName>
                                        </p:attrNameLst>
                                      </p:cBhvr>
                                      <p:to>
                                        <p:strVal val="solid"/>
                                      </p:to>
                                    </p:set>
                                    <p:set>
                                      <p:cBhvr>
                                        <p:cTn id="46" dur="200" fill="hold"/>
                                        <p:tgtEl>
                                          <p:spTgt spid="40"/>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Am-thanh-tra-loi-sai-www_nhacchuongvui_com.wav"/>
                                        </p:tgtEl>
                                      </p:cMediaNode>
                                    </p:audio>
                                  </p:subTnLst>
                                </p:cTn>
                              </p:par>
                            </p:childTnLst>
                          </p:cTn>
                        </p:par>
                        <p:par>
                          <p:cTn id="53" fill="hold">
                            <p:stCondLst>
                              <p:cond delay="1000"/>
                            </p:stCondLst>
                            <p:childTnLst>
                              <p:par>
                                <p:cTn id="54" presetID="10" presetClass="exit" presetSubtype="0" fill="hold" nodeType="afterEffect">
                                  <p:stCondLst>
                                    <p:cond delay="150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3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repeatCount="4000" fill="hold" nodeType="clickEffect">
                                  <p:stCondLst>
                                    <p:cond delay="0"/>
                                  </p:stCondLst>
                                  <p:childTnLst>
                                    <p:animClr clrSpc="rgb" dir="cw">
                                      <p:cBhvr>
                                        <p:cTn id="61" dur="200" fill="hold"/>
                                        <p:tgtEl>
                                          <p:spTgt spid="38"/>
                                        </p:tgtEl>
                                        <p:attrNameLst>
                                          <p:attrName>fillcolor</p:attrName>
                                        </p:attrNameLst>
                                      </p:cBhvr>
                                      <p:to>
                                        <a:srgbClr val="FF7C80"/>
                                      </p:to>
                                    </p:animClr>
                                    <p:set>
                                      <p:cBhvr>
                                        <p:cTn id="62" dur="200" fill="hold"/>
                                        <p:tgtEl>
                                          <p:spTgt spid="38"/>
                                        </p:tgtEl>
                                        <p:attrNameLst>
                                          <p:attrName>fill.type</p:attrName>
                                        </p:attrNameLst>
                                      </p:cBhvr>
                                      <p:to>
                                        <p:strVal val="solid"/>
                                      </p:to>
                                    </p:set>
                                    <p:set>
                                      <p:cBhvr>
                                        <p:cTn id="63" dur="200" fill="hold"/>
                                        <p:tgtEl>
                                          <p:spTgt spid="38"/>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Am-thanh-tra-loi-sai-www_nhacchuongvui_com.wav"/>
                                        </p:tgtEl>
                                      </p:cMediaNode>
                                    </p:audio>
                                  </p:sub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Am-thanh-tra-loi-sai-www_nhacchuongvui_com.wav"/>
                                        </p:tgtEl>
                                      </p:cMediaNode>
                                    </p:audio>
                                  </p:subTnLst>
                                </p:cTn>
                              </p:par>
                            </p:childTnLst>
                          </p:cTn>
                        </p:par>
                        <p:par>
                          <p:cTn id="70" fill="hold">
                            <p:stCondLst>
                              <p:cond delay="1000"/>
                            </p:stCondLst>
                            <p:childTnLst>
                              <p:par>
                                <p:cTn id="71" presetID="10" presetClass="exit" presetSubtype="0" fill="hold" nodeType="afterEffect">
                                  <p:stCondLst>
                                    <p:cond delay="1500"/>
                                  </p:stCondLst>
                                  <p:childTnLst>
                                    <p:animEffect transition="out" filter="fad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1" presetClass="emph" presetSubtype="2" repeatCount="4000" fill="hold" nodeType="clickEffect">
                                  <p:stCondLst>
                                    <p:cond delay="0"/>
                                  </p:stCondLst>
                                  <p:childTnLst>
                                    <p:animClr clrSpc="rgb" dir="cw">
                                      <p:cBhvr>
                                        <p:cTn id="78" dur="200" fill="hold"/>
                                        <p:tgtEl>
                                          <p:spTgt spid="37"/>
                                        </p:tgtEl>
                                        <p:attrNameLst>
                                          <p:attrName>fillcolor</p:attrName>
                                        </p:attrNameLst>
                                      </p:cBhvr>
                                      <p:to>
                                        <a:srgbClr val="00FF00"/>
                                      </p:to>
                                    </p:animClr>
                                    <p:set>
                                      <p:cBhvr>
                                        <p:cTn id="79" dur="200" fill="hold"/>
                                        <p:tgtEl>
                                          <p:spTgt spid="37"/>
                                        </p:tgtEl>
                                        <p:attrNameLst>
                                          <p:attrName>fill.type</p:attrName>
                                        </p:attrNameLst>
                                      </p:cBhvr>
                                      <p:to>
                                        <p:strVal val="solid"/>
                                      </p:to>
                                    </p:set>
                                    <p:set>
                                      <p:cBhvr>
                                        <p:cTn id="80" dur="200" fill="hold"/>
                                        <p:tgtEl>
                                          <p:spTgt spid="37"/>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Am-thanh-tra-loi-dung-www_nhacchuongvui_com.wav"/>
                                        </p:tgtEl>
                                      </p:cMediaNode>
                                    </p:audio>
                                  </p:sub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7"/>
                  </p:tgtEl>
                </p:cond>
              </p:nextCondLst>
            </p:seq>
          </p:childTnLst>
        </p:cTn>
      </p:par>
    </p:tnLst>
    <p:bldLst>
      <p:bldP spid="35" grpId="0" animBg="1"/>
      <p:bldP spid="36" grpId="0"/>
      <p:bldP spid="37"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p:cNvSpPr/>
          <p:nvPr/>
        </p:nvSpPr>
        <p:spPr>
          <a:xfrm>
            <a:off x="314960" y="233714"/>
            <a:ext cx="10657839" cy="10573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6" name="06 NK PowerSkills"/>
          <p:cNvSpPr txBox="1"/>
          <p:nvPr/>
        </p:nvSpPr>
        <p:spPr>
          <a:xfrm>
            <a:off x="528320" y="233714"/>
            <a:ext cx="10052312" cy="553998"/>
          </a:xfrm>
          <a:prstGeom prst="rect">
            <a:avLst/>
          </a:prstGeom>
          <a:noFill/>
        </p:spPr>
        <p:txBody>
          <a:bodyPr wrap="square" rtlCol="0">
            <a:spAutoFit/>
          </a:bodyPr>
          <a:lstStyle/>
          <a:p>
            <a:pPr lvl="0" algn="just"/>
            <a:r>
              <a:rPr lang="en-US" sz="3000" b="1"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3. Muốn lưu một văn bản, em thực hiện như thế nào?</a:t>
            </a:r>
            <a:endParaRPr kumimoji="0" lang="en-US" sz="3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endParaRPr>
          </a:p>
        </p:txBody>
      </p:sp>
      <p:sp>
        <p:nvSpPr>
          <p:cNvPr id="37" name="Đúng"/>
          <p:cNvSpPr/>
          <p:nvPr/>
        </p:nvSpPr>
        <p:spPr>
          <a:xfrm>
            <a:off x="7481821" y="4054985"/>
            <a:ext cx="3490978"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D. </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Vào bảng chọn File, chọn lệnh Save</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sp>
        <p:nvSpPr>
          <p:cNvPr id="38" name="Sai 2"/>
          <p:cNvSpPr/>
          <p:nvPr/>
        </p:nvSpPr>
        <p:spPr>
          <a:xfrm>
            <a:off x="7391145" y="2240810"/>
            <a:ext cx="3581654"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defRPr/>
            </a:pP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a:t>
            </a: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Vào bảng chọn File, chọn lệnh Print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sp>
        <p:nvSpPr>
          <p:cNvPr id="39" name="Sai 1"/>
          <p:cNvSpPr/>
          <p:nvPr/>
        </p:nvSpPr>
        <p:spPr>
          <a:xfrm>
            <a:off x="746851" y="4094171"/>
            <a:ext cx="3575312" cy="110883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 </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Vào bảng chọn File, chọn lệnh Open</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40" name="Sai 3"/>
          <p:cNvSpPr/>
          <p:nvPr/>
        </p:nvSpPr>
        <p:spPr>
          <a:xfrm>
            <a:off x="718012" y="2241577"/>
            <a:ext cx="3575313"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a:t>
            </a:r>
            <a:r>
              <a:rPr lang="en-US" sz="28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Vào bảng chọn File, chọn lệnh New</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pic>
        <p:nvPicPr>
          <p:cNvPr id="41" name="Picture 4" descr="Káº¿t quáº£ hÃ¬nh áº£nh cho righ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9808" y="4673006"/>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5707" y="2873188"/>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4003" y="4947054"/>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4618" y="2948352"/>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5" name="01 NK PowerSkills"/>
          <p:cNvPicPr>
            <a:picLocks noChangeAspect="1" noChangeArrowheads="1"/>
          </p:cNvPicPr>
          <p:nvPr/>
        </p:nvPicPr>
        <p:blipFill>
          <a:blip r:embed="rId6"/>
          <a:srcRect/>
          <a:stretch>
            <a:fillRect/>
          </a:stretch>
        </p:blipFill>
        <p:spPr bwMode="auto">
          <a:xfrm>
            <a:off x="4543796" y="2629146"/>
            <a:ext cx="2977886" cy="2930049"/>
          </a:xfrm>
          <a:prstGeom prst="rect">
            <a:avLst/>
          </a:prstGeom>
          <a:noFill/>
          <a:extLst>
            <a:ext uri="{909E8E84-426E-40DD-AFC4-6F175D3DCCD1}">
              <a14:hiddenFill xmlns:a14="http://schemas.microsoft.com/office/drawing/2010/main">
                <a:solidFill>
                  <a:srgbClr val="FFFFFF"/>
                </a:solidFill>
              </a14:hiddenFill>
            </a:ext>
          </a:extLst>
        </p:spPr>
      </p:pic>
      <p:sp>
        <p:nvSpPr>
          <p:cNvPr id="21" name="Arrow: Curved Left 20">
            <a:hlinkClick r:id="rId7" action="ppaction://hlinksldjump"/>
            <a:extLst>
              <a:ext uri="{FF2B5EF4-FFF2-40B4-BE49-F238E27FC236}">
                <a16:creationId xmlns:a16="http://schemas.microsoft.com/office/drawing/2014/main" id="{11D4427F-1277-420A-A483-D1F388C02E24}"/>
              </a:ext>
            </a:extLst>
          </p:cNvPr>
          <p:cNvSpPr/>
          <p:nvPr/>
        </p:nvSpPr>
        <p:spPr>
          <a:xfrm>
            <a:off x="11216640" y="5765930"/>
            <a:ext cx="772160" cy="952911"/>
          </a:xfrm>
          <a:prstGeom prst="curvedLeftArrow">
            <a:avLst/>
          </a:prstGeom>
          <a:solidFill>
            <a:srgbClr val="6600FF"/>
          </a:solidFill>
          <a:effectLst>
            <a:glow rad="2286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4000" fill="hold" nodeType="clickEffect">
                                  <p:stCondLst>
                                    <p:cond delay="0"/>
                                  </p:stCondLst>
                                  <p:childTnLst>
                                    <p:animClr clrSpc="rgb" dir="cw">
                                      <p:cBhvr>
                                        <p:cTn id="27" dur="200" fill="hold"/>
                                        <p:tgtEl>
                                          <p:spTgt spid="39"/>
                                        </p:tgtEl>
                                        <p:attrNameLst>
                                          <p:attrName>fillcolor</p:attrName>
                                        </p:attrNameLst>
                                      </p:cBhvr>
                                      <p:to>
                                        <a:srgbClr val="FF7C80"/>
                                      </p:to>
                                    </p:animClr>
                                    <p:set>
                                      <p:cBhvr>
                                        <p:cTn id="28" dur="200" fill="hold"/>
                                        <p:tgtEl>
                                          <p:spTgt spid="39"/>
                                        </p:tgtEl>
                                        <p:attrNameLst>
                                          <p:attrName>fill.type</p:attrName>
                                        </p:attrNameLst>
                                      </p:cBhvr>
                                      <p:to>
                                        <p:strVal val="solid"/>
                                      </p:to>
                                    </p:set>
                                    <p:set>
                                      <p:cBhvr>
                                        <p:cTn id="29" dur="200" fill="hold"/>
                                        <p:tgtEl>
                                          <p:spTgt spid="3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1000"/>
                            </p:stCondLst>
                            <p:childTnLst>
                              <p:par>
                                <p:cTn id="37" presetID="10" presetClass="exit" presetSubtype="0" fill="hold" nodeType="afterEffect">
                                  <p:stCondLst>
                                    <p:cond delay="150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0" restart="whenNotActive" fill="hold" evtFilter="cancelBubble" nodeType="interactiveSeq">
                <p:stCondLst>
                  <p:cond evt="onClick" delay="0">
                    <p:tgtEl>
                      <p:spTgt spid="40"/>
                    </p:tgtEl>
                  </p:cond>
                </p:stCondLst>
                <p:endSync evt="end" delay="0">
                  <p:rtn val="all"/>
                </p:endSync>
                <p:childTnLst>
                  <p:par>
                    <p:cTn id="41" fill="hold">
                      <p:stCondLst>
                        <p:cond delay="0"/>
                      </p:stCondLst>
                      <p:childTnLst>
                        <p:par>
                          <p:cTn id="42" fill="hold">
                            <p:stCondLst>
                              <p:cond delay="0"/>
                            </p:stCondLst>
                            <p:childTnLst>
                              <p:par>
                                <p:cTn id="43" presetID="1" presetClass="emph" presetSubtype="2" repeatCount="4000" fill="hold" nodeType="clickEffect">
                                  <p:stCondLst>
                                    <p:cond delay="0"/>
                                  </p:stCondLst>
                                  <p:childTnLst>
                                    <p:animClr clrSpc="rgb" dir="cw">
                                      <p:cBhvr>
                                        <p:cTn id="44" dur="200" fill="hold"/>
                                        <p:tgtEl>
                                          <p:spTgt spid="40"/>
                                        </p:tgtEl>
                                        <p:attrNameLst>
                                          <p:attrName>fillcolor</p:attrName>
                                        </p:attrNameLst>
                                      </p:cBhvr>
                                      <p:to>
                                        <a:srgbClr val="FF7C80"/>
                                      </p:to>
                                    </p:animClr>
                                    <p:set>
                                      <p:cBhvr>
                                        <p:cTn id="45" dur="200" fill="hold"/>
                                        <p:tgtEl>
                                          <p:spTgt spid="40"/>
                                        </p:tgtEl>
                                        <p:attrNameLst>
                                          <p:attrName>fill.type</p:attrName>
                                        </p:attrNameLst>
                                      </p:cBhvr>
                                      <p:to>
                                        <p:strVal val="solid"/>
                                      </p:to>
                                    </p:set>
                                    <p:set>
                                      <p:cBhvr>
                                        <p:cTn id="46" dur="200" fill="hold"/>
                                        <p:tgtEl>
                                          <p:spTgt spid="40"/>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Am-thanh-tra-loi-sai-www_nhacchuongvui_com.wav"/>
                                        </p:tgtEl>
                                      </p:cMediaNode>
                                    </p:audio>
                                  </p:subTnLst>
                                </p:cTn>
                              </p:par>
                            </p:childTnLst>
                          </p:cTn>
                        </p:par>
                        <p:par>
                          <p:cTn id="53" fill="hold">
                            <p:stCondLst>
                              <p:cond delay="1000"/>
                            </p:stCondLst>
                            <p:childTnLst>
                              <p:par>
                                <p:cTn id="54" presetID="10" presetClass="exit" presetSubtype="0" fill="hold" nodeType="afterEffect">
                                  <p:stCondLst>
                                    <p:cond delay="150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3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repeatCount="4000" fill="hold" nodeType="clickEffect">
                                  <p:stCondLst>
                                    <p:cond delay="0"/>
                                  </p:stCondLst>
                                  <p:childTnLst>
                                    <p:animClr clrSpc="rgb" dir="cw">
                                      <p:cBhvr>
                                        <p:cTn id="61" dur="200" fill="hold"/>
                                        <p:tgtEl>
                                          <p:spTgt spid="38"/>
                                        </p:tgtEl>
                                        <p:attrNameLst>
                                          <p:attrName>fillcolor</p:attrName>
                                        </p:attrNameLst>
                                      </p:cBhvr>
                                      <p:to>
                                        <a:srgbClr val="FF7C80"/>
                                      </p:to>
                                    </p:animClr>
                                    <p:set>
                                      <p:cBhvr>
                                        <p:cTn id="62" dur="200" fill="hold"/>
                                        <p:tgtEl>
                                          <p:spTgt spid="38"/>
                                        </p:tgtEl>
                                        <p:attrNameLst>
                                          <p:attrName>fill.type</p:attrName>
                                        </p:attrNameLst>
                                      </p:cBhvr>
                                      <p:to>
                                        <p:strVal val="solid"/>
                                      </p:to>
                                    </p:set>
                                    <p:set>
                                      <p:cBhvr>
                                        <p:cTn id="63" dur="200" fill="hold"/>
                                        <p:tgtEl>
                                          <p:spTgt spid="38"/>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Am-thanh-tra-loi-sai-www_nhacchuongvui_com.wav"/>
                                        </p:tgtEl>
                                      </p:cMediaNode>
                                    </p:audio>
                                  </p:sub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Am-thanh-tra-loi-sai-www_nhacchuongvui_com.wav"/>
                                        </p:tgtEl>
                                      </p:cMediaNode>
                                    </p:audio>
                                  </p:subTnLst>
                                </p:cTn>
                              </p:par>
                            </p:childTnLst>
                          </p:cTn>
                        </p:par>
                        <p:par>
                          <p:cTn id="70" fill="hold">
                            <p:stCondLst>
                              <p:cond delay="1000"/>
                            </p:stCondLst>
                            <p:childTnLst>
                              <p:par>
                                <p:cTn id="71" presetID="10" presetClass="exit" presetSubtype="0" fill="hold" nodeType="afterEffect">
                                  <p:stCondLst>
                                    <p:cond delay="1500"/>
                                  </p:stCondLst>
                                  <p:childTnLst>
                                    <p:animEffect transition="out" filter="fad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1" presetClass="emph" presetSubtype="2" repeatCount="4000" fill="hold" nodeType="clickEffect">
                                  <p:stCondLst>
                                    <p:cond delay="0"/>
                                  </p:stCondLst>
                                  <p:childTnLst>
                                    <p:animClr clrSpc="rgb" dir="cw">
                                      <p:cBhvr>
                                        <p:cTn id="78" dur="200" fill="hold"/>
                                        <p:tgtEl>
                                          <p:spTgt spid="37"/>
                                        </p:tgtEl>
                                        <p:attrNameLst>
                                          <p:attrName>fillcolor</p:attrName>
                                        </p:attrNameLst>
                                      </p:cBhvr>
                                      <p:to>
                                        <a:srgbClr val="00FF00"/>
                                      </p:to>
                                    </p:animClr>
                                    <p:set>
                                      <p:cBhvr>
                                        <p:cTn id="79" dur="200" fill="hold"/>
                                        <p:tgtEl>
                                          <p:spTgt spid="37"/>
                                        </p:tgtEl>
                                        <p:attrNameLst>
                                          <p:attrName>fill.type</p:attrName>
                                        </p:attrNameLst>
                                      </p:cBhvr>
                                      <p:to>
                                        <p:strVal val="solid"/>
                                      </p:to>
                                    </p:set>
                                    <p:set>
                                      <p:cBhvr>
                                        <p:cTn id="80" dur="200" fill="hold"/>
                                        <p:tgtEl>
                                          <p:spTgt spid="37"/>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Am-thanh-tra-loi-dung-www_nhacchuongvui_com.wav"/>
                                        </p:tgtEl>
                                      </p:cMediaNode>
                                    </p:audio>
                                  </p:sub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7"/>
                  </p:tgtEl>
                </p:cond>
              </p:nextCondLst>
            </p:seq>
          </p:childTnLst>
        </p:cTn>
      </p:par>
    </p:tnLst>
    <p:bldLst>
      <p:bldP spid="35" grpId="0" animBg="1"/>
      <p:bldP spid="36" grpId="0"/>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p:cNvSpPr/>
          <p:nvPr/>
        </p:nvSpPr>
        <p:spPr>
          <a:xfrm>
            <a:off x="368710" y="73295"/>
            <a:ext cx="11164529" cy="19058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6" name="06 NK PowerSkills"/>
          <p:cNvSpPr txBox="1"/>
          <p:nvPr/>
        </p:nvSpPr>
        <p:spPr>
          <a:xfrm>
            <a:off x="497149" y="261869"/>
            <a:ext cx="10266022"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4. Khi thực</a:t>
            </a:r>
            <a:r>
              <a:rPr kumimoji="0" lang="en-US" sz="30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 hiện xóa một khối văn bản đã có, em chọn khối văn bản đó và nhấn phím nào?</a:t>
            </a:r>
            <a:endParaRPr kumimoji="0" lang="en-US" sz="3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endParaRPr>
          </a:p>
        </p:txBody>
      </p:sp>
      <p:sp>
        <p:nvSpPr>
          <p:cNvPr id="37" name="Đúng"/>
          <p:cNvSpPr/>
          <p:nvPr/>
        </p:nvSpPr>
        <p:spPr>
          <a:xfrm>
            <a:off x="1016955" y="3112967"/>
            <a:ext cx="3016593"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 </a:t>
            </a:r>
            <a:r>
              <a:rPr lang="en-US" sz="32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Delete</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8" name="Sai 2"/>
          <p:cNvSpPr/>
          <p:nvPr/>
        </p:nvSpPr>
        <p:spPr>
          <a:xfrm>
            <a:off x="7583524" y="3207413"/>
            <a:ext cx="3023021"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 </a:t>
            </a:r>
            <a:r>
              <a:rPr lang="en-US" sz="32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Shift</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9" name="Sai 1"/>
          <p:cNvSpPr/>
          <p:nvPr/>
        </p:nvSpPr>
        <p:spPr>
          <a:xfrm>
            <a:off x="7583524" y="4825123"/>
            <a:ext cx="3036896" cy="110883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 </a:t>
            </a:r>
            <a:r>
              <a:rPr lang="en-US" sz="32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Ctrl</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40" name="Sai 3"/>
          <p:cNvSpPr/>
          <p:nvPr/>
        </p:nvSpPr>
        <p:spPr>
          <a:xfrm>
            <a:off x="1016955" y="4863693"/>
            <a:ext cx="3072496"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 </a:t>
            </a:r>
            <a:r>
              <a:rPr lang="en-US" sz="32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Enter</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41" name="Picture 4" descr="Káº¿t quáº£ hÃ¬nh áº£nh cho righ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539" y="3651309"/>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8525" y="5323573"/>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7906" y="5457502"/>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2403" y="3578707"/>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5" name="01 NK PowerSkills"/>
          <p:cNvPicPr>
            <a:picLocks noChangeAspect="1" noChangeArrowheads="1"/>
          </p:cNvPicPr>
          <p:nvPr/>
        </p:nvPicPr>
        <p:blipFill>
          <a:blip r:embed="rId6"/>
          <a:srcRect/>
          <a:stretch>
            <a:fillRect/>
          </a:stretch>
        </p:blipFill>
        <p:spPr bwMode="auto">
          <a:xfrm>
            <a:off x="4217340" y="2488061"/>
            <a:ext cx="2977886" cy="2930049"/>
          </a:xfrm>
          <a:prstGeom prst="rect">
            <a:avLst/>
          </a:prstGeom>
          <a:noFill/>
          <a:extLst>
            <a:ext uri="{909E8E84-426E-40DD-AFC4-6F175D3DCCD1}">
              <a14:hiddenFill xmlns:a14="http://schemas.microsoft.com/office/drawing/2010/main">
                <a:solidFill>
                  <a:srgbClr val="FFFFFF"/>
                </a:solidFill>
              </a14:hiddenFill>
            </a:ext>
          </a:extLst>
        </p:spPr>
      </p:pic>
      <p:sp>
        <p:nvSpPr>
          <p:cNvPr id="21" name="Arrow: Curved Left 20">
            <a:hlinkClick r:id="rId7" action="ppaction://hlinksldjump"/>
            <a:extLst>
              <a:ext uri="{FF2B5EF4-FFF2-40B4-BE49-F238E27FC236}">
                <a16:creationId xmlns:a16="http://schemas.microsoft.com/office/drawing/2014/main" id="{1E996A99-6A5C-4628-9639-66465D5B9102}"/>
              </a:ext>
            </a:extLst>
          </p:cNvPr>
          <p:cNvSpPr/>
          <p:nvPr/>
        </p:nvSpPr>
        <p:spPr>
          <a:xfrm>
            <a:off x="11247120" y="5758058"/>
            <a:ext cx="772160" cy="952911"/>
          </a:xfrm>
          <a:prstGeom prst="curvedLeftArrow">
            <a:avLst/>
          </a:prstGeom>
          <a:solidFill>
            <a:srgbClr val="6600FF"/>
          </a:solidFill>
          <a:effectLst>
            <a:glow rad="2286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4000" fill="hold" nodeType="clickEffect">
                                  <p:stCondLst>
                                    <p:cond delay="0"/>
                                  </p:stCondLst>
                                  <p:childTnLst>
                                    <p:animClr clrSpc="rgb" dir="cw">
                                      <p:cBhvr>
                                        <p:cTn id="27" dur="200" fill="hold"/>
                                        <p:tgtEl>
                                          <p:spTgt spid="39"/>
                                        </p:tgtEl>
                                        <p:attrNameLst>
                                          <p:attrName>fillcolor</p:attrName>
                                        </p:attrNameLst>
                                      </p:cBhvr>
                                      <p:to>
                                        <a:srgbClr val="FF7C80"/>
                                      </p:to>
                                    </p:animClr>
                                    <p:set>
                                      <p:cBhvr>
                                        <p:cTn id="28" dur="200" fill="hold"/>
                                        <p:tgtEl>
                                          <p:spTgt spid="39"/>
                                        </p:tgtEl>
                                        <p:attrNameLst>
                                          <p:attrName>fill.type</p:attrName>
                                        </p:attrNameLst>
                                      </p:cBhvr>
                                      <p:to>
                                        <p:strVal val="solid"/>
                                      </p:to>
                                    </p:set>
                                    <p:set>
                                      <p:cBhvr>
                                        <p:cTn id="29" dur="200" fill="hold"/>
                                        <p:tgtEl>
                                          <p:spTgt spid="3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1000"/>
                            </p:stCondLst>
                            <p:childTnLst>
                              <p:par>
                                <p:cTn id="37" presetID="10" presetClass="exit" presetSubtype="0" fill="hold" nodeType="afterEffect">
                                  <p:stCondLst>
                                    <p:cond delay="150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0" restart="whenNotActive" fill="hold" evtFilter="cancelBubble" nodeType="interactiveSeq">
                <p:stCondLst>
                  <p:cond evt="onClick" delay="0">
                    <p:tgtEl>
                      <p:spTgt spid="40"/>
                    </p:tgtEl>
                  </p:cond>
                </p:stCondLst>
                <p:endSync evt="end" delay="0">
                  <p:rtn val="all"/>
                </p:endSync>
                <p:childTnLst>
                  <p:par>
                    <p:cTn id="41" fill="hold">
                      <p:stCondLst>
                        <p:cond delay="0"/>
                      </p:stCondLst>
                      <p:childTnLst>
                        <p:par>
                          <p:cTn id="42" fill="hold">
                            <p:stCondLst>
                              <p:cond delay="0"/>
                            </p:stCondLst>
                            <p:childTnLst>
                              <p:par>
                                <p:cTn id="43" presetID="1" presetClass="emph" presetSubtype="2" repeatCount="4000" fill="hold" nodeType="clickEffect">
                                  <p:stCondLst>
                                    <p:cond delay="0"/>
                                  </p:stCondLst>
                                  <p:childTnLst>
                                    <p:animClr clrSpc="rgb" dir="cw">
                                      <p:cBhvr>
                                        <p:cTn id="44" dur="200" fill="hold"/>
                                        <p:tgtEl>
                                          <p:spTgt spid="40"/>
                                        </p:tgtEl>
                                        <p:attrNameLst>
                                          <p:attrName>fillcolor</p:attrName>
                                        </p:attrNameLst>
                                      </p:cBhvr>
                                      <p:to>
                                        <a:srgbClr val="FF7C80"/>
                                      </p:to>
                                    </p:animClr>
                                    <p:set>
                                      <p:cBhvr>
                                        <p:cTn id="45" dur="200" fill="hold"/>
                                        <p:tgtEl>
                                          <p:spTgt spid="40"/>
                                        </p:tgtEl>
                                        <p:attrNameLst>
                                          <p:attrName>fill.type</p:attrName>
                                        </p:attrNameLst>
                                      </p:cBhvr>
                                      <p:to>
                                        <p:strVal val="solid"/>
                                      </p:to>
                                    </p:set>
                                    <p:set>
                                      <p:cBhvr>
                                        <p:cTn id="46" dur="200" fill="hold"/>
                                        <p:tgtEl>
                                          <p:spTgt spid="40"/>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Am-thanh-tra-loi-sai-www_nhacchuongvui_com.wav"/>
                                        </p:tgtEl>
                                      </p:cMediaNode>
                                    </p:audio>
                                  </p:subTnLst>
                                </p:cTn>
                              </p:par>
                            </p:childTnLst>
                          </p:cTn>
                        </p:par>
                        <p:par>
                          <p:cTn id="53" fill="hold">
                            <p:stCondLst>
                              <p:cond delay="1000"/>
                            </p:stCondLst>
                            <p:childTnLst>
                              <p:par>
                                <p:cTn id="54" presetID="10" presetClass="exit" presetSubtype="0" fill="hold" nodeType="afterEffect">
                                  <p:stCondLst>
                                    <p:cond delay="150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3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repeatCount="4000" fill="hold" nodeType="clickEffect">
                                  <p:stCondLst>
                                    <p:cond delay="0"/>
                                  </p:stCondLst>
                                  <p:childTnLst>
                                    <p:animClr clrSpc="rgb" dir="cw">
                                      <p:cBhvr>
                                        <p:cTn id="61" dur="200" fill="hold"/>
                                        <p:tgtEl>
                                          <p:spTgt spid="38"/>
                                        </p:tgtEl>
                                        <p:attrNameLst>
                                          <p:attrName>fillcolor</p:attrName>
                                        </p:attrNameLst>
                                      </p:cBhvr>
                                      <p:to>
                                        <a:srgbClr val="FF7C80"/>
                                      </p:to>
                                    </p:animClr>
                                    <p:set>
                                      <p:cBhvr>
                                        <p:cTn id="62" dur="200" fill="hold"/>
                                        <p:tgtEl>
                                          <p:spTgt spid="38"/>
                                        </p:tgtEl>
                                        <p:attrNameLst>
                                          <p:attrName>fill.type</p:attrName>
                                        </p:attrNameLst>
                                      </p:cBhvr>
                                      <p:to>
                                        <p:strVal val="solid"/>
                                      </p:to>
                                    </p:set>
                                    <p:set>
                                      <p:cBhvr>
                                        <p:cTn id="63" dur="200" fill="hold"/>
                                        <p:tgtEl>
                                          <p:spTgt spid="38"/>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Am-thanh-tra-loi-sai-www_nhacchuongvui_com.wav"/>
                                        </p:tgtEl>
                                      </p:cMediaNode>
                                    </p:audio>
                                  </p:sub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Am-thanh-tra-loi-sai-www_nhacchuongvui_com.wav"/>
                                        </p:tgtEl>
                                      </p:cMediaNode>
                                    </p:audio>
                                  </p:subTnLst>
                                </p:cTn>
                              </p:par>
                            </p:childTnLst>
                          </p:cTn>
                        </p:par>
                        <p:par>
                          <p:cTn id="70" fill="hold">
                            <p:stCondLst>
                              <p:cond delay="1000"/>
                            </p:stCondLst>
                            <p:childTnLst>
                              <p:par>
                                <p:cTn id="71" presetID="10" presetClass="exit" presetSubtype="0" fill="hold" nodeType="afterEffect">
                                  <p:stCondLst>
                                    <p:cond delay="1500"/>
                                  </p:stCondLst>
                                  <p:childTnLst>
                                    <p:animEffect transition="out" filter="fad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1" presetClass="emph" presetSubtype="2" repeatCount="4000" fill="hold" nodeType="clickEffect">
                                  <p:stCondLst>
                                    <p:cond delay="0"/>
                                  </p:stCondLst>
                                  <p:childTnLst>
                                    <p:animClr clrSpc="rgb" dir="cw">
                                      <p:cBhvr>
                                        <p:cTn id="78" dur="200" fill="hold"/>
                                        <p:tgtEl>
                                          <p:spTgt spid="37"/>
                                        </p:tgtEl>
                                        <p:attrNameLst>
                                          <p:attrName>fillcolor</p:attrName>
                                        </p:attrNameLst>
                                      </p:cBhvr>
                                      <p:to>
                                        <a:srgbClr val="00FF00"/>
                                      </p:to>
                                    </p:animClr>
                                    <p:set>
                                      <p:cBhvr>
                                        <p:cTn id="79" dur="200" fill="hold"/>
                                        <p:tgtEl>
                                          <p:spTgt spid="37"/>
                                        </p:tgtEl>
                                        <p:attrNameLst>
                                          <p:attrName>fill.type</p:attrName>
                                        </p:attrNameLst>
                                      </p:cBhvr>
                                      <p:to>
                                        <p:strVal val="solid"/>
                                      </p:to>
                                    </p:set>
                                    <p:set>
                                      <p:cBhvr>
                                        <p:cTn id="80" dur="200" fill="hold"/>
                                        <p:tgtEl>
                                          <p:spTgt spid="37"/>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Am-thanh-tra-loi-dung-www_nhacchuongvui_com.wav"/>
                                        </p:tgtEl>
                                      </p:cMediaNode>
                                    </p:audio>
                                  </p:sub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7"/>
                  </p:tgtEl>
                </p:cond>
              </p:nextCondLst>
            </p:seq>
          </p:childTnLst>
        </p:cTn>
      </p:par>
    </p:tnLst>
    <p:bldLst>
      <p:bldP spid="35" grpId="0" animBg="1"/>
      <p:bldP spid="36" grpId="0"/>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p:cNvSpPr/>
          <p:nvPr/>
        </p:nvSpPr>
        <p:spPr>
          <a:xfrm>
            <a:off x="368710" y="73295"/>
            <a:ext cx="11164529" cy="14888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6" name="06 NK PowerSkills"/>
          <p:cNvSpPr txBox="1"/>
          <p:nvPr/>
        </p:nvSpPr>
        <p:spPr>
          <a:xfrm>
            <a:off x="550416" y="233714"/>
            <a:ext cx="10696704"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3000" b="1"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5</a:t>
            </a:r>
            <a:r>
              <a:rPr kumimoji="0" lang="en-US" sz="3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 </a:t>
            </a:r>
            <a:r>
              <a:rPr lang="en-US" sz="3000" b="1" noProof="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Để chèn ảnh có sẵn trong máy tính vào văn bản, em thực hiện như thế nào</a:t>
            </a:r>
            <a:r>
              <a:rPr kumimoji="0" lang="en-US" sz="30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a:t>
            </a:r>
            <a:endParaRPr kumimoji="0" lang="en-US" sz="3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endParaRPr>
          </a:p>
        </p:txBody>
      </p:sp>
      <p:sp>
        <p:nvSpPr>
          <p:cNvPr id="37" name="Đúng"/>
          <p:cNvSpPr/>
          <p:nvPr/>
        </p:nvSpPr>
        <p:spPr>
          <a:xfrm>
            <a:off x="711119" y="2230394"/>
            <a:ext cx="3617040"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 </a:t>
            </a:r>
            <a:r>
              <a:rPr lang="en-US" sz="2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Vào dải lệnh Insert, chọn lệnh Picture</a:t>
            </a:r>
            <a:endParaRPr kumimoji="0" lang="en-US" sz="2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38" name="Sai 2"/>
          <p:cNvSpPr/>
          <p:nvPr/>
        </p:nvSpPr>
        <p:spPr>
          <a:xfrm>
            <a:off x="7454538" y="2340432"/>
            <a:ext cx="3709852"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lvl="0">
              <a:defRPr/>
            </a:pPr>
            <a:r>
              <a:rPr lang="en-US" sz="2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 Vào dải lệnh Insert, chọn lệnh Shapes</a:t>
            </a:r>
          </a:p>
        </p:txBody>
      </p:sp>
      <p:sp>
        <p:nvSpPr>
          <p:cNvPr id="39" name="Sai 1"/>
          <p:cNvSpPr/>
          <p:nvPr/>
        </p:nvSpPr>
        <p:spPr>
          <a:xfrm>
            <a:off x="7454538" y="4345737"/>
            <a:ext cx="3631475" cy="1072373"/>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lvl="0">
              <a:defRPr/>
            </a:pPr>
            <a:r>
              <a:rPr lang="en-US" sz="2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 Vào dải lệnh Insert, chọn Online Picture</a:t>
            </a:r>
          </a:p>
        </p:txBody>
      </p:sp>
      <p:sp>
        <p:nvSpPr>
          <p:cNvPr id="40" name="Sai 3"/>
          <p:cNvSpPr/>
          <p:nvPr/>
        </p:nvSpPr>
        <p:spPr>
          <a:xfrm>
            <a:off x="711119" y="4316247"/>
            <a:ext cx="3617040" cy="1101863"/>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lvl="0">
              <a:defRPr/>
            </a:pPr>
            <a:r>
              <a:rPr lang="en-US" sz="2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 Vào dải lệnh Insert, chọn lệnh Table</a:t>
            </a:r>
          </a:p>
        </p:txBody>
      </p:sp>
      <p:pic>
        <p:nvPicPr>
          <p:cNvPr id="41" name="Picture 4" descr="Káº¿t quáº£ hÃ¬nh áº£nh cho righ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429" y="2967243"/>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2072" y="4944380"/>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1388" y="4717415"/>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999" y="3060541"/>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5" name="01 NK PowerSkills"/>
          <p:cNvPicPr>
            <a:picLocks noChangeAspect="1" noChangeArrowheads="1"/>
          </p:cNvPicPr>
          <p:nvPr/>
        </p:nvPicPr>
        <p:blipFill>
          <a:blip r:embed="rId6"/>
          <a:srcRect/>
          <a:stretch>
            <a:fillRect/>
          </a:stretch>
        </p:blipFill>
        <p:spPr bwMode="auto">
          <a:xfrm>
            <a:off x="4217340" y="2488061"/>
            <a:ext cx="2977886" cy="2930049"/>
          </a:xfrm>
          <a:prstGeom prst="rect">
            <a:avLst/>
          </a:prstGeom>
          <a:noFill/>
          <a:extLst>
            <a:ext uri="{909E8E84-426E-40DD-AFC4-6F175D3DCCD1}">
              <a14:hiddenFill xmlns:a14="http://schemas.microsoft.com/office/drawing/2010/main">
                <a:solidFill>
                  <a:srgbClr val="FFFFFF"/>
                </a:solidFill>
              </a14:hiddenFill>
            </a:ext>
          </a:extLst>
        </p:spPr>
      </p:pic>
      <p:sp>
        <p:nvSpPr>
          <p:cNvPr id="21" name="Arrow: Curved Left 20">
            <a:hlinkClick r:id="rId7" action="ppaction://hlinksldjump"/>
            <a:extLst>
              <a:ext uri="{FF2B5EF4-FFF2-40B4-BE49-F238E27FC236}">
                <a16:creationId xmlns:a16="http://schemas.microsoft.com/office/drawing/2014/main" id="{1E996A99-6A5C-4628-9639-66465D5B9102}"/>
              </a:ext>
            </a:extLst>
          </p:cNvPr>
          <p:cNvSpPr/>
          <p:nvPr/>
        </p:nvSpPr>
        <p:spPr>
          <a:xfrm>
            <a:off x="11247120" y="5758058"/>
            <a:ext cx="772160" cy="952911"/>
          </a:xfrm>
          <a:prstGeom prst="curvedLeftArrow">
            <a:avLst/>
          </a:prstGeom>
          <a:solidFill>
            <a:srgbClr val="6600FF"/>
          </a:solidFill>
          <a:effectLst>
            <a:glow rad="2286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0523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4000" fill="hold" nodeType="clickEffect">
                                  <p:stCondLst>
                                    <p:cond delay="0"/>
                                  </p:stCondLst>
                                  <p:childTnLst>
                                    <p:animClr clrSpc="rgb" dir="cw">
                                      <p:cBhvr>
                                        <p:cTn id="27" dur="200" fill="hold"/>
                                        <p:tgtEl>
                                          <p:spTgt spid="39"/>
                                        </p:tgtEl>
                                        <p:attrNameLst>
                                          <p:attrName>fillcolor</p:attrName>
                                        </p:attrNameLst>
                                      </p:cBhvr>
                                      <p:to>
                                        <a:srgbClr val="FF7C80"/>
                                      </p:to>
                                    </p:animClr>
                                    <p:set>
                                      <p:cBhvr>
                                        <p:cTn id="28" dur="200" fill="hold"/>
                                        <p:tgtEl>
                                          <p:spTgt spid="39"/>
                                        </p:tgtEl>
                                        <p:attrNameLst>
                                          <p:attrName>fill.type</p:attrName>
                                        </p:attrNameLst>
                                      </p:cBhvr>
                                      <p:to>
                                        <p:strVal val="solid"/>
                                      </p:to>
                                    </p:set>
                                    <p:set>
                                      <p:cBhvr>
                                        <p:cTn id="29" dur="200" fill="hold"/>
                                        <p:tgtEl>
                                          <p:spTgt spid="3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1000"/>
                            </p:stCondLst>
                            <p:childTnLst>
                              <p:par>
                                <p:cTn id="37" presetID="10" presetClass="exit" presetSubtype="0" fill="hold" nodeType="afterEffect">
                                  <p:stCondLst>
                                    <p:cond delay="150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0" restart="whenNotActive" fill="hold" evtFilter="cancelBubble" nodeType="interactiveSeq">
                <p:stCondLst>
                  <p:cond evt="onClick" delay="0">
                    <p:tgtEl>
                      <p:spTgt spid="40"/>
                    </p:tgtEl>
                  </p:cond>
                </p:stCondLst>
                <p:endSync evt="end" delay="0">
                  <p:rtn val="all"/>
                </p:endSync>
                <p:childTnLst>
                  <p:par>
                    <p:cTn id="41" fill="hold">
                      <p:stCondLst>
                        <p:cond delay="0"/>
                      </p:stCondLst>
                      <p:childTnLst>
                        <p:par>
                          <p:cTn id="42" fill="hold">
                            <p:stCondLst>
                              <p:cond delay="0"/>
                            </p:stCondLst>
                            <p:childTnLst>
                              <p:par>
                                <p:cTn id="43" presetID="1" presetClass="emph" presetSubtype="2" repeatCount="4000" fill="hold" nodeType="clickEffect">
                                  <p:stCondLst>
                                    <p:cond delay="0"/>
                                  </p:stCondLst>
                                  <p:childTnLst>
                                    <p:animClr clrSpc="rgb" dir="cw">
                                      <p:cBhvr>
                                        <p:cTn id="44" dur="200" fill="hold"/>
                                        <p:tgtEl>
                                          <p:spTgt spid="40"/>
                                        </p:tgtEl>
                                        <p:attrNameLst>
                                          <p:attrName>fillcolor</p:attrName>
                                        </p:attrNameLst>
                                      </p:cBhvr>
                                      <p:to>
                                        <a:srgbClr val="FF7C80"/>
                                      </p:to>
                                    </p:animClr>
                                    <p:set>
                                      <p:cBhvr>
                                        <p:cTn id="45" dur="200" fill="hold"/>
                                        <p:tgtEl>
                                          <p:spTgt spid="40"/>
                                        </p:tgtEl>
                                        <p:attrNameLst>
                                          <p:attrName>fill.type</p:attrName>
                                        </p:attrNameLst>
                                      </p:cBhvr>
                                      <p:to>
                                        <p:strVal val="solid"/>
                                      </p:to>
                                    </p:set>
                                    <p:set>
                                      <p:cBhvr>
                                        <p:cTn id="46" dur="200" fill="hold"/>
                                        <p:tgtEl>
                                          <p:spTgt spid="40"/>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Am-thanh-tra-loi-sai-www_nhacchuongvui_com.wav"/>
                                        </p:tgtEl>
                                      </p:cMediaNode>
                                    </p:audio>
                                  </p:subTnLst>
                                </p:cTn>
                              </p:par>
                            </p:childTnLst>
                          </p:cTn>
                        </p:par>
                        <p:par>
                          <p:cTn id="53" fill="hold">
                            <p:stCondLst>
                              <p:cond delay="1000"/>
                            </p:stCondLst>
                            <p:childTnLst>
                              <p:par>
                                <p:cTn id="54" presetID="10" presetClass="exit" presetSubtype="0" fill="hold" nodeType="afterEffect">
                                  <p:stCondLst>
                                    <p:cond delay="150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3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repeatCount="4000" fill="hold" nodeType="clickEffect">
                                  <p:stCondLst>
                                    <p:cond delay="0"/>
                                  </p:stCondLst>
                                  <p:childTnLst>
                                    <p:animClr clrSpc="rgb" dir="cw">
                                      <p:cBhvr>
                                        <p:cTn id="61" dur="200" fill="hold"/>
                                        <p:tgtEl>
                                          <p:spTgt spid="38"/>
                                        </p:tgtEl>
                                        <p:attrNameLst>
                                          <p:attrName>fillcolor</p:attrName>
                                        </p:attrNameLst>
                                      </p:cBhvr>
                                      <p:to>
                                        <a:srgbClr val="FF7C80"/>
                                      </p:to>
                                    </p:animClr>
                                    <p:set>
                                      <p:cBhvr>
                                        <p:cTn id="62" dur="200" fill="hold"/>
                                        <p:tgtEl>
                                          <p:spTgt spid="38"/>
                                        </p:tgtEl>
                                        <p:attrNameLst>
                                          <p:attrName>fill.type</p:attrName>
                                        </p:attrNameLst>
                                      </p:cBhvr>
                                      <p:to>
                                        <p:strVal val="solid"/>
                                      </p:to>
                                    </p:set>
                                    <p:set>
                                      <p:cBhvr>
                                        <p:cTn id="63" dur="200" fill="hold"/>
                                        <p:tgtEl>
                                          <p:spTgt spid="38"/>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Am-thanh-tra-loi-sai-www_nhacchuongvui_com.wav"/>
                                        </p:tgtEl>
                                      </p:cMediaNode>
                                    </p:audio>
                                  </p:sub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Am-thanh-tra-loi-sai-www_nhacchuongvui_com.wav"/>
                                        </p:tgtEl>
                                      </p:cMediaNode>
                                    </p:audio>
                                  </p:subTnLst>
                                </p:cTn>
                              </p:par>
                            </p:childTnLst>
                          </p:cTn>
                        </p:par>
                        <p:par>
                          <p:cTn id="70" fill="hold">
                            <p:stCondLst>
                              <p:cond delay="1000"/>
                            </p:stCondLst>
                            <p:childTnLst>
                              <p:par>
                                <p:cTn id="71" presetID="10" presetClass="exit" presetSubtype="0" fill="hold" nodeType="afterEffect">
                                  <p:stCondLst>
                                    <p:cond delay="1500"/>
                                  </p:stCondLst>
                                  <p:childTnLst>
                                    <p:animEffect transition="out" filter="fad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1" presetClass="emph" presetSubtype="2" repeatCount="4000" fill="hold" nodeType="clickEffect">
                                  <p:stCondLst>
                                    <p:cond delay="0"/>
                                  </p:stCondLst>
                                  <p:childTnLst>
                                    <p:animClr clrSpc="rgb" dir="cw">
                                      <p:cBhvr>
                                        <p:cTn id="78" dur="200" fill="hold"/>
                                        <p:tgtEl>
                                          <p:spTgt spid="37"/>
                                        </p:tgtEl>
                                        <p:attrNameLst>
                                          <p:attrName>fillcolor</p:attrName>
                                        </p:attrNameLst>
                                      </p:cBhvr>
                                      <p:to>
                                        <a:srgbClr val="00FF00"/>
                                      </p:to>
                                    </p:animClr>
                                    <p:set>
                                      <p:cBhvr>
                                        <p:cTn id="79" dur="200" fill="hold"/>
                                        <p:tgtEl>
                                          <p:spTgt spid="37"/>
                                        </p:tgtEl>
                                        <p:attrNameLst>
                                          <p:attrName>fill.type</p:attrName>
                                        </p:attrNameLst>
                                      </p:cBhvr>
                                      <p:to>
                                        <p:strVal val="solid"/>
                                      </p:to>
                                    </p:set>
                                    <p:set>
                                      <p:cBhvr>
                                        <p:cTn id="80" dur="200" fill="hold"/>
                                        <p:tgtEl>
                                          <p:spTgt spid="37"/>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Am-thanh-tra-loi-dung-www_nhacchuongvui_com.wav"/>
                                        </p:tgtEl>
                                      </p:cMediaNode>
                                    </p:audio>
                                  </p:sub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7"/>
                  </p:tgtEl>
                </p:cond>
              </p:nextCondLst>
            </p:seq>
          </p:childTnLst>
        </p:cTn>
      </p:par>
    </p:tnLst>
    <p:bldLst>
      <p:bldP spid="35" grpId="0" animBg="1"/>
      <p:bldP spid="36" grpId="0"/>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p:cNvSpPr/>
          <p:nvPr/>
        </p:nvSpPr>
        <p:spPr>
          <a:xfrm>
            <a:off x="295274" y="73296"/>
            <a:ext cx="11153775" cy="12939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6" name="06 NK PowerSkills"/>
          <p:cNvSpPr txBox="1"/>
          <p:nvPr/>
        </p:nvSpPr>
        <p:spPr>
          <a:xfrm>
            <a:off x="443882" y="233714"/>
            <a:ext cx="10567017" cy="1015663"/>
          </a:xfrm>
          <a:prstGeom prst="rect">
            <a:avLst/>
          </a:prstGeom>
          <a:noFill/>
        </p:spPr>
        <p:txBody>
          <a:bodyPr wrap="square" rtlCol="0">
            <a:spAutoFit/>
          </a:bodyPr>
          <a:lstStyle/>
          <a:p>
            <a:pPr algn="just"/>
            <a:r>
              <a:rPr lang="en-US" sz="3000" b="1" dirty="0">
                <a:solidFill>
                  <a:srgbClr val="002060"/>
                </a:solidFill>
                <a:latin typeface="Arial" panose="020B0604020202020204" pitchFamily="34" charset="0"/>
                <a:cs typeface="Arial" panose="020B0604020202020204" pitchFamily="34" charset="0"/>
              </a:rPr>
              <a:t>6. Khi soạn thảo văn bản tiếng việt có dấu, em gõ aa để được chữ â. Tên của kiểu gõ đó là gì?</a:t>
            </a:r>
          </a:p>
        </p:txBody>
      </p:sp>
      <p:sp>
        <p:nvSpPr>
          <p:cNvPr id="37" name="Đúng"/>
          <p:cNvSpPr/>
          <p:nvPr/>
        </p:nvSpPr>
        <p:spPr>
          <a:xfrm>
            <a:off x="7256086" y="2464188"/>
            <a:ext cx="3110864"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 Telex</a:t>
            </a:r>
          </a:p>
        </p:txBody>
      </p:sp>
      <p:sp>
        <p:nvSpPr>
          <p:cNvPr id="38" name="Sai 2"/>
          <p:cNvSpPr/>
          <p:nvPr/>
        </p:nvSpPr>
        <p:spPr>
          <a:xfrm>
            <a:off x="846839" y="2400523"/>
            <a:ext cx="3023021"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  Vni </a:t>
            </a:r>
          </a:p>
        </p:txBody>
      </p:sp>
      <p:sp>
        <p:nvSpPr>
          <p:cNvPr id="39" name="Sai 1"/>
          <p:cNvSpPr/>
          <p:nvPr/>
        </p:nvSpPr>
        <p:spPr>
          <a:xfrm>
            <a:off x="850427" y="4416671"/>
            <a:ext cx="3036896" cy="110883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  Unikey </a:t>
            </a:r>
          </a:p>
        </p:txBody>
      </p:sp>
      <p:sp>
        <p:nvSpPr>
          <p:cNvPr id="40" name="Sai 3"/>
          <p:cNvSpPr/>
          <p:nvPr/>
        </p:nvSpPr>
        <p:spPr>
          <a:xfrm>
            <a:off x="7294454" y="4546872"/>
            <a:ext cx="3072496" cy="110883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 Vietkey </a:t>
            </a:r>
          </a:p>
        </p:txBody>
      </p:sp>
      <p:pic>
        <p:nvPicPr>
          <p:cNvPr id="41" name="Picture 4" descr="Káº¿t quáº£ hÃ¬nh áº£nh cho righ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4588" y="3385798"/>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4588" y="5179250"/>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2343" y="5179250"/>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Káº¿t quáº£ hÃ¬nh áº£nh cho wrong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2343" y="3463759"/>
            <a:ext cx="952912" cy="952912"/>
          </a:xfrm>
          <a:prstGeom prst="rect">
            <a:avLst/>
          </a:prstGeom>
          <a:noFill/>
          <a:extLst>
            <a:ext uri="{909E8E84-426E-40DD-AFC4-6F175D3DCCD1}">
              <a14:hiddenFill xmlns:a14="http://schemas.microsoft.com/office/drawing/2010/main">
                <a:solidFill>
                  <a:srgbClr val="FFFFFF"/>
                </a:solidFill>
              </a14:hiddenFill>
            </a:ext>
          </a:extLst>
        </p:spPr>
      </p:pic>
      <p:pic>
        <p:nvPicPr>
          <p:cNvPr id="45" name="01 NK PowerSkills"/>
          <p:cNvPicPr>
            <a:picLocks noChangeAspect="1" noChangeArrowheads="1"/>
          </p:cNvPicPr>
          <p:nvPr/>
        </p:nvPicPr>
        <p:blipFill>
          <a:blip r:embed="rId6"/>
          <a:srcRect/>
          <a:stretch>
            <a:fillRect/>
          </a:stretch>
        </p:blipFill>
        <p:spPr bwMode="auto">
          <a:xfrm>
            <a:off x="3869860" y="2518392"/>
            <a:ext cx="2977886" cy="2930049"/>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Curved Left 13">
            <a:hlinkClick r:id="rId7" action="ppaction://hlinksldjump"/>
            <a:extLst>
              <a:ext uri="{FF2B5EF4-FFF2-40B4-BE49-F238E27FC236}">
                <a16:creationId xmlns:a16="http://schemas.microsoft.com/office/drawing/2014/main" id="{CCB3CFB6-468B-4301-823F-22A40AA5D3C6}"/>
              </a:ext>
            </a:extLst>
          </p:cNvPr>
          <p:cNvSpPr/>
          <p:nvPr/>
        </p:nvSpPr>
        <p:spPr>
          <a:xfrm>
            <a:off x="10830560" y="5625918"/>
            <a:ext cx="772160" cy="952911"/>
          </a:xfrm>
          <a:prstGeom prst="curvedLeftArrow">
            <a:avLst/>
          </a:prstGeom>
          <a:solidFill>
            <a:srgbClr val="6600FF"/>
          </a:solidFill>
          <a:effectLst>
            <a:glow rad="2286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4800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4000" fill="hold" nodeType="clickEffect">
                                  <p:stCondLst>
                                    <p:cond delay="0"/>
                                  </p:stCondLst>
                                  <p:childTnLst>
                                    <p:animClr clrSpc="rgb" dir="cw">
                                      <p:cBhvr>
                                        <p:cTn id="27" dur="200" fill="hold"/>
                                        <p:tgtEl>
                                          <p:spTgt spid="39"/>
                                        </p:tgtEl>
                                        <p:attrNameLst>
                                          <p:attrName>fillcolor</p:attrName>
                                        </p:attrNameLst>
                                      </p:cBhvr>
                                      <p:to>
                                        <a:srgbClr val="FF7C80"/>
                                      </p:to>
                                    </p:animClr>
                                    <p:set>
                                      <p:cBhvr>
                                        <p:cTn id="28" dur="200" fill="hold"/>
                                        <p:tgtEl>
                                          <p:spTgt spid="39"/>
                                        </p:tgtEl>
                                        <p:attrNameLst>
                                          <p:attrName>fill.type</p:attrName>
                                        </p:attrNameLst>
                                      </p:cBhvr>
                                      <p:to>
                                        <p:strVal val="solid"/>
                                      </p:to>
                                    </p:set>
                                    <p:set>
                                      <p:cBhvr>
                                        <p:cTn id="29" dur="200" fill="hold"/>
                                        <p:tgtEl>
                                          <p:spTgt spid="39"/>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1000"/>
                            </p:stCondLst>
                            <p:childTnLst>
                              <p:par>
                                <p:cTn id="37" presetID="10" presetClass="exit" presetSubtype="0" fill="hold" nodeType="afterEffect">
                                  <p:stCondLst>
                                    <p:cond delay="1500"/>
                                  </p:stCondLst>
                                  <p:childTnLst>
                                    <p:animEffect transition="out" filter="fade">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0" restart="whenNotActive" fill="hold" evtFilter="cancelBubble" nodeType="interactiveSeq">
                <p:stCondLst>
                  <p:cond evt="onClick" delay="0">
                    <p:tgtEl>
                      <p:spTgt spid="40"/>
                    </p:tgtEl>
                  </p:cond>
                </p:stCondLst>
                <p:endSync evt="end" delay="0">
                  <p:rtn val="all"/>
                </p:endSync>
                <p:childTnLst>
                  <p:par>
                    <p:cTn id="41" fill="hold">
                      <p:stCondLst>
                        <p:cond delay="0"/>
                      </p:stCondLst>
                      <p:childTnLst>
                        <p:par>
                          <p:cTn id="42" fill="hold">
                            <p:stCondLst>
                              <p:cond delay="0"/>
                            </p:stCondLst>
                            <p:childTnLst>
                              <p:par>
                                <p:cTn id="43" presetID="1" presetClass="emph" presetSubtype="2" repeatCount="4000" fill="hold" nodeType="clickEffect">
                                  <p:stCondLst>
                                    <p:cond delay="0"/>
                                  </p:stCondLst>
                                  <p:childTnLst>
                                    <p:animClr clrSpc="rgb" dir="cw">
                                      <p:cBhvr>
                                        <p:cTn id="44" dur="200" fill="hold"/>
                                        <p:tgtEl>
                                          <p:spTgt spid="40"/>
                                        </p:tgtEl>
                                        <p:attrNameLst>
                                          <p:attrName>fillcolor</p:attrName>
                                        </p:attrNameLst>
                                      </p:cBhvr>
                                      <p:to>
                                        <a:srgbClr val="FF7C80"/>
                                      </p:to>
                                    </p:animClr>
                                    <p:set>
                                      <p:cBhvr>
                                        <p:cTn id="45" dur="200" fill="hold"/>
                                        <p:tgtEl>
                                          <p:spTgt spid="40"/>
                                        </p:tgtEl>
                                        <p:attrNameLst>
                                          <p:attrName>fill.type</p:attrName>
                                        </p:attrNameLst>
                                      </p:cBhvr>
                                      <p:to>
                                        <p:strVal val="solid"/>
                                      </p:to>
                                    </p:set>
                                    <p:set>
                                      <p:cBhvr>
                                        <p:cTn id="46" dur="200" fill="hold"/>
                                        <p:tgtEl>
                                          <p:spTgt spid="40"/>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Am-thanh-tra-loi-sai-www_nhacchuongvui_com.wav"/>
                                        </p:tgtEl>
                                      </p:cMediaNode>
                                    </p:audio>
                                  </p:subTnLst>
                                </p:cTn>
                              </p:par>
                            </p:childTnLst>
                          </p:cTn>
                        </p:par>
                        <p:par>
                          <p:cTn id="53" fill="hold">
                            <p:stCondLst>
                              <p:cond delay="1000"/>
                            </p:stCondLst>
                            <p:childTnLst>
                              <p:par>
                                <p:cTn id="54" presetID="10" presetClass="exit" presetSubtype="0" fill="hold" nodeType="afterEffect">
                                  <p:stCondLst>
                                    <p:cond delay="150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3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repeatCount="4000" fill="hold" nodeType="clickEffect">
                                  <p:stCondLst>
                                    <p:cond delay="0"/>
                                  </p:stCondLst>
                                  <p:childTnLst>
                                    <p:animClr clrSpc="rgb" dir="cw">
                                      <p:cBhvr>
                                        <p:cTn id="61" dur="200" fill="hold"/>
                                        <p:tgtEl>
                                          <p:spTgt spid="38"/>
                                        </p:tgtEl>
                                        <p:attrNameLst>
                                          <p:attrName>fillcolor</p:attrName>
                                        </p:attrNameLst>
                                      </p:cBhvr>
                                      <p:to>
                                        <a:srgbClr val="FF7C80"/>
                                      </p:to>
                                    </p:animClr>
                                    <p:set>
                                      <p:cBhvr>
                                        <p:cTn id="62" dur="200" fill="hold"/>
                                        <p:tgtEl>
                                          <p:spTgt spid="38"/>
                                        </p:tgtEl>
                                        <p:attrNameLst>
                                          <p:attrName>fill.type</p:attrName>
                                        </p:attrNameLst>
                                      </p:cBhvr>
                                      <p:to>
                                        <p:strVal val="solid"/>
                                      </p:to>
                                    </p:set>
                                    <p:set>
                                      <p:cBhvr>
                                        <p:cTn id="63" dur="200" fill="hold"/>
                                        <p:tgtEl>
                                          <p:spTgt spid="38"/>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Am-thanh-tra-loi-sai-www_nhacchuongvui_com.wav"/>
                                        </p:tgtEl>
                                      </p:cMediaNode>
                                    </p:audio>
                                  </p:sub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Am-thanh-tra-loi-sai-www_nhacchuongvui_com.wav"/>
                                        </p:tgtEl>
                                      </p:cMediaNode>
                                    </p:audio>
                                  </p:subTnLst>
                                </p:cTn>
                              </p:par>
                            </p:childTnLst>
                          </p:cTn>
                        </p:par>
                        <p:par>
                          <p:cTn id="70" fill="hold">
                            <p:stCondLst>
                              <p:cond delay="1000"/>
                            </p:stCondLst>
                            <p:childTnLst>
                              <p:par>
                                <p:cTn id="71" presetID="10" presetClass="exit" presetSubtype="0" fill="hold" nodeType="afterEffect">
                                  <p:stCondLst>
                                    <p:cond delay="1500"/>
                                  </p:stCondLst>
                                  <p:childTnLst>
                                    <p:animEffect transition="out" filter="fad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1" presetClass="emph" presetSubtype="2" repeatCount="4000" fill="hold" nodeType="clickEffect">
                                  <p:stCondLst>
                                    <p:cond delay="0"/>
                                  </p:stCondLst>
                                  <p:childTnLst>
                                    <p:animClr clrSpc="rgb" dir="cw">
                                      <p:cBhvr>
                                        <p:cTn id="78" dur="200" fill="hold"/>
                                        <p:tgtEl>
                                          <p:spTgt spid="37"/>
                                        </p:tgtEl>
                                        <p:attrNameLst>
                                          <p:attrName>fillcolor</p:attrName>
                                        </p:attrNameLst>
                                      </p:cBhvr>
                                      <p:to>
                                        <a:srgbClr val="00FF00"/>
                                      </p:to>
                                    </p:animClr>
                                    <p:set>
                                      <p:cBhvr>
                                        <p:cTn id="79" dur="200" fill="hold"/>
                                        <p:tgtEl>
                                          <p:spTgt spid="37"/>
                                        </p:tgtEl>
                                        <p:attrNameLst>
                                          <p:attrName>fill.type</p:attrName>
                                        </p:attrNameLst>
                                      </p:cBhvr>
                                      <p:to>
                                        <p:strVal val="solid"/>
                                      </p:to>
                                    </p:set>
                                    <p:set>
                                      <p:cBhvr>
                                        <p:cTn id="80" dur="200" fill="hold"/>
                                        <p:tgtEl>
                                          <p:spTgt spid="37"/>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Am-thanh-tra-loi-dung-www_nhacchuongvui_com.wav"/>
                                        </p:tgtEl>
                                      </p:cMediaNode>
                                    </p:audio>
                                  </p:sub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7"/>
                  </p:tgtEl>
                </p:cond>
              </p:nextCondLst>
            </p:seq>
          </p:childTnLst>
        </p:cTn>
      </p:par>
    </p:tnLst>
    <p:bldLst>
      <p:bldP spid="35" grpId="0" animBg="1"/>
      <p:bldP spid="36" grpId="0"/>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7590FC1-2BD1-4DBD-BE41-E9BF47840EFA}"/>
              </a:ext>
            </a:extLst>
          </p:cNvPr>
          <p:cNvSpPr>
            <a:spLocks noGrp="1"/>
          </p:cNvSpPr>
          <p:nvPr>
            <p:ph type="title"/>
          </p:nvPr>
        </p:nvSpPr>
        <p:spPr>
          <a:xfrm>
            <a:off x="719091" y="157409"/>
            <a:ext cx="9943557" cy="584786"/>
          </a:xfrm>
        </p:spPr>
        <p:txBody>
          <a:bodyPr>
            <a:normAutofit fontScale="90000"/>
          </a:bodyPr>
          <a:lstStyle/>
          <a:p>
            <a:r>
              <a:rPr lang="en-US" sz="2400" b="1" dirty="0">
                <a:latin typeface="Times New Roman" panose="02020603050405020304" pitchFamily="18" charset="0"/>
                <a:cs typeface="Times New Roman" panose="02020603050405020304" pitchFamily="18" charset="0"/>
              </a:rPr>
              <a:t>So sánh Hình 1 và Hình 2, đưa ra nhận xét về điểm giống và khác nhau? </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87519" y="742195"/>
            <a:ext cx="11477625" cy="2962275"/>
          </a:xfrm>
          <a:prstGeom prst="rect">
            <a:avLst/>
          </a:prstGeom>
        </p:spPr>
      </p:pic>
      <p:sp>
        <p:nvSpPr>
          <p:cNvPr id="10" name="Title 13">
            <a:extLst>
              <a:ext uri="{FF2B5EF4-FFF2-40B4-BE49-F238E27FC236}">
                <a16:creationId xmlns:a16="http://schemas.microsoft.com/office/drawing/2014/main" id="{87590FC1-2BD1-4DBD-BE41-E9BF47840EFA}"/>
              </a:ext>
            </a:extLst>
          </p:cNvPr>
          <p:cNvSpPr txBox="1">
            <a:spLocks/>
          </p:cNvSpPr>
          <p:nvPr/>
        </p:nvSpPr>
        <p:spPr>
          <a:xfrm>
            <a:off x="483959" y="3996862"/>
            <a:ext cx="10480132" cy="187271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70000"/>
              </a:lnSpc>
              <a:buFontTx/>
              <a:buChar char="-"/>
            </a:pPr>
            <a:r>
              <a:rPr lang="en-US" sz="10400" dirty="0">
                <a:solidFill>
                  <a:srgbClr val="FF0000"/>
                </a:solidFill>
                <a:latin typeface="Times New Roman" panose="02020603050405020304" pitchFamily="18" charset="0"/>
                <a:cs typeface="Times New Roman" panose="02020603050405020304" pitchFamily="18" charset="0"/>
              </a:rPr>
              <a:t>Giống nhau: Hình 1 và Hình 2 có nội dung văn bản giống nhau</a:t>
            </a:r>
          </a:p>
          <a:p>
            <a:pPr marL="342900" indent="-342900">
              <a:lnSpc>
                <a:spcPct val="170000"/>
              </a:lnSpc>
              <a:buFontTx/>
              <a:buChar char="-"/>
            </a:pPr>
            <a:r>
              <a:rPr lang="en-US" sz="10400" dirty="0">
                <a:solidFill>
                  <a:srgbClr val="FF0000"/>
                </a:solidFill>
                <a:latin typeface="Times New Roman" panose="02020603050405020304" pitchFamily="18" charset="0"/>
                <a:cs typeface="Times New Roman" panose="02020603050405020304" pitchFamily="18" charset="0"/>
              </a:rPr>
              <a:t>Khác nhau: Hình 2 có sử dụng kiểu chữ đậm, thay đổi màu chữ, phông chữ</a:t>
            </a:r>
          </a:p>
          <a:p>
            <a:pPr>
              <a:lnSpc>
                <a:spcPct val="170000"/>
              </a:lnSpc>
            </a:pPr>
            <a:r>
              <a:rPr lang="en-US" sz="10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 Em thích cách trình bày nào hơn?</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31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EEDE-222F-42FC-A579-BA0B64413A32}"/>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Thứ   ngày   tháng    năm 2024</a:t>
            </a:r>
          </a:p>
        </p:txBody>
      </p:sp>
      <p:sp>
        <p:nvSpPr>
          <p:cNvPr id="3" name="Content Placeholder 2">
            <a:extLst>
              <a:ext uri="{FF2B5EF4-FFF2-40B4-BE49-F238E27FC236}">
                <a16:creationId xmlns:a16="http://schemas.microsoft.com/office/drawing/2014/main" id="{191EB338-6DCF-4348-9004-43797AFF3B39}"/>
              </a:ext>
            </a:extLst>
          </p:cNvPr>
          <p:cNvSpPr>
            <a:spLocks noGrp="1"/>
          </p:cNvSpPr>
          <p:nvPr>
            <p:ph idx="1"/>
          </p:nvPr>
        </p:nvSpPr>
        <p:spPr/>
        <p:txBody>
          <a:bodyPr>
            <a:normAutofit/>
          </a:bodyPr>
          <a:lstStyle/>
          <a:p>
            <a:pPr marL="0" indent="0" algn="ctr">
              <a:buNone/>
            </a:pPr>
            <a:r>
              <a:rPr lang="en-US" sz="4000" b="1" dirty="0">
                <a:solidFill>
                  <a:srgbClr val="FF0000"/>
                </a:solidFill>
                <a:latin typeface="Times New Roman" panose="02020603050405020304" pitchFamily="18" charset="0"/>
                <a:cs typeface="Times New Roman" panose="02020603050405020304" pitchFamily="18" charset="0"/>
              </a:rPr>
              <a:t>CHỦ ĐỀ E. ỨNG DỤNG TIN HỌC</a:t>
            </a:r>
          </a:p>
          <a:p>
            <a:pPr marL="0" indent="0" algn="ctr">
              <a:buNone/>
            </a:pPr>
            <a:r>
              <a:rPr lang="en-US" sz="4000" b="1" dirty="0">
                <a:solidFill>
                  <a:srgbClr val="FF0000"/>
                </a:solidFill>
                <a:latin typeface="Times New Roman" panose="02020603050405020304" pitchFamily="18" charset="0"/>
                <a:cs typeface="Times New Roman" panose="02020603050405020304" pitchFamily="18" charset="0"/>
              </a:rPr>
              <a:t>BÀI 4. ĐỊNH DẠNG KÍ TỰ</a:t>
            </a:r>
          </a:p>
        </p:txBody>
      </p:sp>
    </p:spTree>
    <p:extLst>
      <p:ext uri="{BB962C8B-B14F-4D97-AF65-F5344CB8AC3E}">
        <p14:creationId xmlns:p14="http://schemas.microsoft.com/office/powerpoint/2010/main" val="32140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990</Words>
  <Application>Microsoft Office PowerPoint</Application>
  <PresentationFormat>Widescreen</PresentationFormat>
  <Paragraphs>90</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 Hình 1 và Hình 2, đưa ra nhận xét về điểm giống và khác nhau?  </vt:lpstr>
      <vt:lpstr>Thứ   ngày   tháng    năm 2024</vt:lpstr>
      <vt:lpstr>1. Nhóm lệnh định dạng kí tự </vt:lpstr>
      <vt:lpstr>PowerPoint Presentation</vt:lpstr>
      <vt:lpstr>1. Nhóm lệnh định dạng kí tự </vt:lpstr>
      <vt:lpstr>2. Thực hiện định dạng kí tự </vt:lpstr>
      <vt:lpstr>3. Luyện tập</vt:lpstr>
      <vt:lpstr>4. 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HUU HAI 20184434</dc:creator>
  <cp:lastModifiedBy>Administrator</cp:lastModifiedBy>
  <cp:revision>77</cp:revision>
  <dcterms:created xsi:type="dcterms:W3CDTF">2023-10-20T07:22:54Z</dcterms:created>
  <dcterms:modified xsi:type="dcterms:W3CDTF">2024-12-25T10:45:41Z</dcterms:modified>
</cp:coreProperties>
</file>