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iwJqfx/RGQ5X8s0Du5zXaygrH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gif"/><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20.png"/><Relationship Id="rId8"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4.png"/><Relationship Id="rId9"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85" name="Google Shape;85;p1"/>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86" name="Google Shape;86;p1"/>
          <p:cNvSpPr txBox="1"/>
          <p:nvPr/>
        </p:nvSpPr>
        <p:spPr>
          <a:xfrm>
            <a:off x="1937822" y="2022779"/>
            <a:ext cx="8349915" cy="276998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0000"/>
                </a:solidFill>
                <a:latin typeface="Times New Roman"/>
                <a:ea typeface="Times New Roman"/>
                <a:cs typeface="Times New Roman"/>
                <a:sym typeface="Times New Roman"/>
              </a:rPr>
              <a:t>CHỦ ĐỀ E: ỨNG DỤNG TIN HỌC</a:t>
            </a:r>
            <a:endParaRPr/>
          </a:p>
          <a:p>
            <a:pPr indent="0" lvl="0" marL="0" marR="0" rtl="0" algn="ctr">
              <a:spcBef>
                <a:spcPts val="1200"/>
              </a:spcBef>
              <a:spcAft>
                <a:spcPts val="0"/>
              </a:spcAft>
              <a:buNone/>
            </a:pPr>
            <a:r>
              <a:rPr b="1" i="0" lang="en-US" sz="3600" u="none" cap="none" strike="noStrike">
                <a:solidFill>
                  <a:srgbClr val="0000CC"/>
                </a:solidFill>
                <a:latin typeface="Times New Roman"/>
                <a:ea typeface="Times New Roman"/>
                <a:cs typeface="Times New Roman"/>
                <a:sym typeface="Times New Roman"/>
              </a:rPr>
              <a:t>THỰC HÀNH SOẠN THẢO VĂN BẢN</a:t>
            </a:r>
            <a:endParaRPr/>
          </a:p>
          <a:p>
            <a:pPr indent="0" lvl="0" marL="0" marR="0" rtl="0" algn="ctr">
              <a:spcBef>
                <a:spcPts val="1200"/>
              </a:spcBef>
              <a:spcAft>
                <a:spcPts val="0"/>
              </a:spcAft>
              <a:buNone/>
            </a:pPr>
            <a:r>
              <a:rPr b="1" i="0" lang="en-US" sz="3600" u="none" cap="none" strike="noStrike">
                <a:solidFill>
                  <a:srgbClr val="FF0000"/>
                </a:solidFill>
                <a:latin typeface="Times New Roman"/>
                <a:ea typeface="Times New Roman"/>
                <a:cs typeface="Times New Roman"/>
                <a:sym typeface="Times New Roman"/>
              </a:rPr>
              <a:t>BÀI 1: THỰC HÀNH</a:t>
            </a:r>
            <a:endParaRPr/>
          </a:p>
          <a:p>
            <a:pPr indent="0" lvl="0" marL="0" marR="0" rtl="0" algn="ctr">
              <a:spcBef>
                <a:spcPts val="1200"/>
              </a:spcBef>
              <a:spcAft>
                <a:spcPts val="0"/>
              </a:spcAft>
              <a:buNone/>
            </a:pPr>
            <a:r>
              <a:rPr b="1" i="0" lang="en-US" sz="3600" u="none" cap="none" strike="noStrike">
                <a:solidFill>
                  <a:srgbClr val="FF0000"/>
                </a:solidFill>
                <a:latin typeface="Times New Roman"/>
                <a:ea typeface="Times New Roman"/>
                <a:cs typeface="Times New Roman"/>
                <a:sym typeface="Times New Roman"/>
              </a:rPr>
              <a:t>CHỌN VÀ SAO CHÉP KHỐI VĂN BẢN</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68" name="Google Shape;168;p10"/>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69" name="Google Shape;169;p10"/>
          <p:cNvSpPr txBox="1"/>
          <p:nvPr/>
        </p:nvSpPr>
        <p:spPr>
          <a:xfrm>
            <a:off x="2844448" y="643691"/>
            <a:ext cx="6536661" cy="22775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CHỦ ĐỀ E: ỨNG DỤNG TIN HỌC</a:t>
            </a:r>
            <a:endParaRPr/>
          </a:p>
          <a:p>
            <a:pPr indent="0" lvl="0" marL="0" marR="0" rtl="0" algn="ctr">
              <a:spcBef>
                <a:spcPts val="1200"/>
              </a:spcBef>
              <a:spcAft>
                <a:spcPts val="0"/>
              </a:spcAft>
              <a:buNone/>
            </a:pPr>
            <a:r>
              <a:rPr b="1" i="0" lang="en-US" sz="2800" u="none" cap="none" strike="noStrike">
                <a:solidFill>
                  <a:srgbClr val="0000CC"/>
                </a:solidFill>
                <a:latin typeface="Times New Roman"/>
                <a:ea typeface="Times New Roman"/>
                <a:cs typeface="Times New Roman"/>
                <a:sym typeface="Times New Roman"/>
              </a:rPr>
              <a:t>THỰC HÀNH SOẠN THẢO VĂN BẢN</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1: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CHỌN VÀ SAO CHÉP KHỐI VĂN BẢN</a:t>
            </a:r>
            <a:endParaRPr/>
          </a:p>
        </p:txBody>
      </p:sp>
      <p:sp>
        <p:nvSpPr>
          <p:cNvPr id="170" name="Google Shape;170;p10"/>
          <p:cNvSpPr txBox="1"/>
          <p:nvPr/>
        </p:nvSpPr>
        <p:spPr>
          <a:xfrm>
            <a:off x="616214" y="2905664"/>
            <a:ext cx="530145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NỘI DUNG BÀI HỌC:</a:t>
            </a:r>
            <a:endParaRPr b="1" i="0" sz="4000" u="none" cap="none" strike="noStrike">
              <a:solidFill>
                <a:srgbClr val="0000CC"/>
              </a:solidFill>
              <a:latin typeface="Times New Roman"/>
              <a:ea typeface="Times New Roman"/>
              <a:cs typeface="Times New Roman"/>
              <a:sym typeface="Times New Roman"/>
            </a:endParaRPr>
          </a:p>
        </p:txBody>
      </p:sp>
      <p:sp>
        <p:nvSpPr>
          <p:cNvPr id="171" name="Google Shape;171;p10"/>
          <p:cNvSpPr txBox="1"/>
          <p:nvPr/>
        </p:nvSpPr>
        <p:spPr>
          <a:xfrm>
            <a:off x="622125" y="3704705"/>
            <a:ext cx="11061875"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2. Thực hành soạn thảo văn bản có nhiều cụm từ trùng lặp.</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77" name="Google Shape;177;p11"/>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78" name="Google Shape;178;p11"/>
          <p:cNvSpPr txBox="1"/>
          <p:nvPr/>
        </p:nvSpPr>
        <p:spPr>
          <a:xfrm>
            <a:off x="622125" y="722913"/>
            <a:ext cx="11061875"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200" u="none" cap="none" strike="noStrike">
                <a:solidFill>
                  <a:srgbClr val="0000CC"/>
                </a:solidFill>
                <a:latin typeface="Times New Roman"/>
                <a:ea typeface="Times New Roman"/>
                <a:cs typeface="Times New Roman"/>
                <a:sym typeface="Times New Roman"/>
              </a:rPr>
              <a:t>2. Thực hành soạn thảo văn bản có nhiều cụm từ trùng lặp.</a:t>
            </a:r>
            <a:endParaRPr/>
          </a:p>
        </p:txBody>
      </p:sp>
      <p:sp>
        <p:nvSpPr>
          <p:cNvPr id="179" name="Google Shape;179;p11"/>
          <p:cNvSpPr txBox="1"/>
          <p:nvPr/>
        </p:nvSpPr>
        <p:spPr>
          <a:xfrm>
            <a:off x="993162" y="1357913"/>
            <a:ext cx="2207237"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Yêu cầu:</a:t>
            </a:r>
            <a:endParaRPr/>
          </a:p>
        </p:txBody>
      </p:sp>
      <p:sp>
        <p:nvSpPr>
          <p:cNvPr id="180" name="Google Shape;180;p11"/>
          <p:cNvSpPr txBox="1"/>
          <p:nvPr/>
        </p:nvSpPr>
        <p:spPr>
          <a:xfrm>
            <a:off x="622125" y="1964776"/>
            <a:ext cx="11061900" cy="4278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400" u="none" cap="none" strike="noStrike">
                <a:solidFill>
                  <a:srgbClr val="0000CC"/>
                </a:solidFill>
                <a:latin typeface="Times New Roman"/>
                <a:ea typeface="Times New Roman"/>
                <a:cs typeface="Times New Roman"/>
                <a:sym typeface="Times New Roman"/>
              </a:rPr>
              <a:t>	Một nhóm bạn đang tập hát bài “Hạt gạo làng ta” của nhạc sĩ Trần Viết Bính (thơ Trần </a:t>
            </a:r>
            <a:r>
              <a:rPr b="1" lang="en-US" sz="3400">
                <a:solidFill>
                  <a:srgbClr val="0000CC"/>
                </a:solidFill>
                <a:latin typeface="Times New Roman"/>
                <a:ea typeface="Times New Roman"/>
                <a:cs typeface="Times New Roman"/>
                <a:sym typeface="Times New Roman"/>
              </a:rPr>
              <a:t>Đăng</a:t>
            </a:r>
            <a:r>
              <a:rPr b="1" i="0" lang="en-US" sz="3400" u="none" cap="none" strike="noStrike">
                <a:solidFill>
                  <a:srgbClr val="0000CC"/>
                </a:solidFill>
                <a:latin typeface="Times New Roman"/>
                <a:ea typeface="Times New Roman"/>
                <a:cs typeface="Times New Roman"/>
                <a:sym typeface="Times New Roman"/>
              </a:rPr>
              <a:t> Khoa). Mỗi đoạn bắt đầu bằng điệp ngữ “Hạt gạo làng ta”. Em hãy tạo một tệp văn bản mới và soạn thảo nội dung như dưới đây để nhắc lời cho các bạn khi hát. Khi soạn thảo, em sử dụng thao tác sao chép để không phải gõ lại điệp ngữ nhiều lần. Lưu văn bản với tên tệp là </a:t>
            </a:r>
            <a:r>
              <a:rPr b="1" i="1" lang="en-US" sz="3400" u="none" cap="none" strike="noStrike">
                <a:solidFill>
                  <a:srgbClr val="0000CC"/>
                </a:solidFill>
                <a:latin typeface="Times New Roman"/>
                <a:ea typeface="Times New Roman"/>
                <a:cs typeface="Times New Roman"/>
                <a:sym typeface="Times New Roman"/>
              </a:rPr>
              <a:t>Lời nhắc bài hát Hạt gạo làng ta.</a:t>
            </a:r>
            <a:endParaRPr b="1" i="0" sz="3400" u="none" cap="none" strike="noStrike">
              <a:solidFill>
                <a:srgbClr val="0000CC"/>
              </a:solidFill>
              <a:latin typeface="Times New Roman"/>
              <a:ea typeface="Times New Roman"/>
              <a:cs typeface="Times New Roman"/>
              <a:sym typeface="Times New Roman"/>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86" name="Google Shape;186;p12"/>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87" name="Google Shape;187;p12"/>
          <p:cNvSpPr/>
          <p:nvPr/>
        </p:nvSpPr>
        <p:spPr>
          <a:xfrm>
            <a:off x="781050" y="1009650"/>
            <a:ext cx="10725150" cy="48387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i="0" lang="en-US" sz="3200" u="none" cap="none" strike="noStrike">
                <a:solidFill>
                  <a:schemeClr val="dk1"/>
                </a:solidFill>
                <a:latin typeface="Times New Roman"/>
                <a:ea typeface="Times New Roman"/>
                <a:cs typeface="Times New Roman"/>
                <a:sym typeface="Times New Roman"/>
              </a:rPr>
              <a:t>	LỜI NHẮC BÀI HÁT</a:t>
            </a:r>
            <a:endParaRPr/>
          </a:p>
          <a:p>
            <a:pPr indent="0" lvl="0" marL="0" marR="0" rtl="0" algn="just">
              <a:spcBef>
                <a:spcPts val="2400"/>
              </a:spcBef>
              <a:spcAft>
                <a:spcPts val="0"/>
              </a:spcAft>
              <a:buNone/>
            </a:pPr>
            <a:r>
              <a:rPr b="0" i="0" lang="en-US" sz="3200" u="none" cap="none" strike="noStrike">
                <a:solidFill>
                  <a:schemeClr val="dk1"/>
                </a:solidFill>
                <a:latin typeface="Times New Roman"/>
                <a:ea typeface="Times New Roman"/>
                <a:cs typeface="Times New Roman"/>
                <a:sym typeface="Times New Roman"/>
              </a:rPr>
              <a:t>	Hạt gạo làng ta, có vị phù sa, của sông Kinh Thầy…</a:t>
            </a:r>
            <a:endParaRPr/>
          </a:p>
          <a:p>
            <a:pPr indent="0" lvl="0" marL="0" marR="0" rtl="0" algn="just">
              <a:spcBef>
                <a:spcPts val="1200"/>
              </a:spcBef>
              <a:spcAft>
                <a:spcPts val="0"/>
              </a:spcAft>
              <a:buNone/>
            </a:pPr>
            <a:r>
              <a:rPr b="0" i="0" lang="en-US" sz="3200" u="none" cap="none" strike="noStrike">
                <a:solidFill>
                  <a:schemeClr val="dk1"/>
                </a:solidFill>
                <a:latin typeface="Times New Roman"/>
                <a:ea typeface="Times New Roman"/>
                <a:cs typeface="Times New Roman"/>
                <a:sym typeface="Times New Roman"/>
              </a:rPr>
              <a:t>	Hạt gạo làng ta, có bão tháng bảy, có mưa tháng ba…</a:t>
            </a:r>
            <a:endParaRPr/>
          </a:p>
          <a:p>
            <a:pPr indent="0" lvl="0" marL="0" marR="0" rtl="0" algn="just">
              <a:spcBef>
                <a:spcPts val="1200"/>
              </a:spcBef>
              <a:spcAft>
                <a:spcPts val="0"/>
              </a:spcAft>
              <a:buNone/>
            </a:pPr>
            <a:r>
              <a:rPr b="0" i="0" lang="en-US" sz="3200" u="none" cap="none" strike="noStrike">
                <a:solidFill>
                  <a:schemeClr val="dk1"/>
                </a:solidFill>
                <a:latin typeface="Times New Roman"/>
                <a:ea typeface="Times New Roman"/>
                <a:cs typeface="Times New Roman"/>
                <a:sym typeface="Times New Roman"/>
              </a:rPr>
              <a:t>	Hạt gạo làng ta, những năm bom Mỹ, trút lên mái nhà…</a:t>
            </a:r>
            <a:endParaRPr/>
          </a:p>
          <a:p>
            <a:pPr indent="0" lvl="0" marL="0" marR="0" rtl="0" algn="just">
              <a:spcBef>
                <a:spcPts val="1200"/>
              </a:spcBef>
              <a:spcAft>
                <a:spcPts val="0"/>
              </a:spcAft>
              <a:buNone/>
            </a:pPr>
            <a:r>
              <a:rPr b="0" i="0" lang="en-US" sz="3200" u="none" cap="none" strike="noStrike">
                <a:solidFill>
                  <a:schemeClr val="dk1"/>
                </a:solidFill>
                <a:latin typeface="Times New Roman"/>
                <a:ea typeface="Times New Roman"/>
                <a:cs typeface="Times New Roman"/>
                <a:sym typeface="Times New Roman"/>
              </a:rPr>
              <a:t>	Hạt gạo làng ta, có công các bạn, sớm nào chống hạn…</a:t>
            </a:r>
            <a:endParaRPr/>
          </a:p>
          <a:p>
            <a:pPr indent="0" lvl="0" marL="0" marR="0" rtl="0" algn="just">
              <a:spcBef>
                <a:spcPts val="1200"/>
              </a:spcBef>
              <a:spcAft>
                <a:spcPts val="0"/>
              </a:spcAft>
              <a:buNone/>
            </a:pPr>
            <a:r>
              <a:rPr b="0" i="0" lang="en-US" sz="3200" u="none" cap="none" strike="noStrike">
                <a:solidFill>
                  <a:schemeClr val="dk1"/>
                </a:solidFill>
                <a:latin typeface="Times New Roman"/>
                <a:ea typeface="Times New Roman"/>
                <a:cs typeface="Times New Roman"/>
                <a:sym typeface="Times New Roman"/>
              </a:rPr>
              <a:t>	Hạt gạo làng ta, gửi ra tiền tuyến, gửi về phương xa…</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3"/>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93" name="Google Shape;193;p13"/>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pic>
        <p:nvPicPr>
          <p:cNvPr id="194" name="Google Shape;194;p13"/>
          <p:cNvPicPr preferRelativeResize="0"/>
          <p:nvPr/>
        </p:nvPicPr>
        <p:blipFill rotWithShape="1">
          <a:blip r:embed="rId4">
            <a:alphaModFix/>
          </a:blip>
          <a:srcRect b="0" l="0" r="0" t="0"/>
          <a:stretch/>
        </p:blipFill>
        <p:spPr>
          <a:xfrm>
            <a:off x="649144" y="778752"/>
            <a:ext cx="4669016" cy="693728"/>
          </a:xfrm>
          <a:prstGeom prst="rect">
            <a:avLst/>
          </a:prstGeom>
          <a:noFill/>
          <a:ln>
            <a:noFill/>
          </a:ln>
        </p:spPr>
      </p:pic>
      <p:pic>
        <p:nvPicPr>
          <p:cNvPr id="195" name="Google Shape;195;p13"/>
          <p:cNvPicPr preferRelativeResize="0"/>
          <p:nvPr/>
        </p:nvPicPr>
        <p:blipFill rotWithShape="1">
          <a:blip r:embed="rId5">
            <a:alphaModFix/>
          </a:blip>
          <a:srcRect b="0" l="0" r="0" t="0"/>
          <a:stretch/>
        </p:blipFill>
        <p:spPr>
          <a:xfrm>
            <a:off x="649143" y="1472481"/>
            <a:ext cx="11034853" cy="744268"/>
          </a:xfrm>
          <a:prstGeom prst="rect">
            <a:avLst/>
          </a:prstGeom>
          <a:noFill/>
          <a:ln>
            <a:noFill/>
          </a:ln>
        </p:spPr>
      </p:pic>
      <p:pic>
        <p:nvPicPr>
          <p:cNvPr id="196" name="Google Shape;196;p13"/>
          <p:cNvPicPr preferRelativeResize="0"/>
          <p:nvPr/>
        </p:nvPicPr>
        <p:blipFill rotWithShape="1">
          <a:blip r:embed="rId6">
            <a:alphaModFix/>
          </a:blip>
          <a:srcRect b="0" l="0" r="0" t="0"/>
          <a:stretch/>
        </p:blipFill>
        <p:spPr>
          <a:xfrm>
            <a:off x="649142" y="2216748"/>
            <a:ext cx="11034855" cy="723181"/>
          </a:xfrm>
          <a:prstGeom prst="rect">
            <a:avLst/>
          </a:prstGeom>
          <a:noFill/>
          <a:ln>
            <a:noFill/>
          </a:ln>
        </p:spPr>
      </p:pic>
      <p:pic>
        <p:nvPicPr>
          <p:cNvPr id="197" name="Google Shape;197;p13"/>
          <p:cNvPicPr preferRelativeResize="0"/>
          <p:nvPr/>
        </p:nvPicPr>
        <p:blipFill rotWithShape="1">
          <a:blip r:embed="rId7">
            <a:alphaModFix/>
          </a:blip>
          <a:srcRect b="0" l="0" r="0" t="0"/>
          <a:stretch/>
        </p:blipFill>
        <p:spPr>
          <a:xfrm>
            <a:off x="649141" y="5200650"/>
            <a:ext cx="11034857" cy="992898"/>
          </a:xfrm>
          <a:prstGeom prst="rect">
            <a:avLst/>
          </a:prstGeom>
          <a:noFill/>
          <a:ln>
            <a:noFill/>
          </a:ln>
        </p:spPr>
      </p:pic>
      <p:pic>
        <p:nvPicPr>
          <p:cNvPr id="198" name="Google Shape;198;p13"/>
          <p:cNvPicPr preferRelativeResize="0"/>
          <p:nvPr/>
        </p:nvPicPr>
        <p:blipFill rotWithShape="1">
          <a:blip r:embed="rId8">
            <a:alphaModFix/>
          </a:blip>
          <a:srcRect b="0" l="0" r="0" t="0"/>
          <a:stretch/>
        </p:blipFill>
        <p:spPr>
          <a:xfrm>
            <a:off x="649142" y="2939929"/>
            <a:ext cx="11034857" cy="2394071"/>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4"/>
          <p:cNvPicPr preferRelativeResize="0"/>
          <p:nvPr/>
        </p:nvPicPr>
        <p:blipFill rotWithShape="1">
          <a:blip r:embed="rId3">
            <a:alphaModFix/>
          </a:blip>
          <a:srcRect b="0" l="0" r="0" t="0"/>
          <a:stretch/>
        </p:blipFill>
        <p:spPr>
          <a:xfrm>
            <a:off x="0" y="1673"/>
            <a:ext cx="12192000" cy="6854653"/>
          </a:xfrm>
          <a:prstGeom prst="rect">
            <a:avLst/>
          </a:prstGeom>
          <a:noFill/>
          <a:ln>
            <a:noFill/>
          </a:ln>
        </p:spPr>
      </p:pic>
      <p:sp>
        <p:nvSpPr>
          <p:cNvPr id="204" name="Google Shape;204;p14"/>
          <p:cNvSpPr txBox="1"/>
          <p:nvPr/>
        </p:nvSpPr>
        <p:spPr>
          <a:xfrm>
            <a:off x="4684540" y="3204390"/>
            <a:ext cx="2996419"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VẬN DỤNG</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5"/>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210" name="Google Shape;210;p15"/>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211" name="Google Shape;211;p15"/>
          <p:cNvSpPr txBox="1"/>
          <p:nvPr/>
        </p:nvSpPr>
        <p:spPr>
          <a:xfrm>
            <a:off x="2844448" y="643691"/>
            <a:ext cx="6536661"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1: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CHỌN VÀ SAO CHÉP KHỐI VĂN BẢN</a:t>
            </a:r>
            <a:endParaRPr/>
          </a:p>
        </p:txBody>
      </p:sp>
      <p:sp>
        <p:nvSpPr>
          <p:cNvPr id="212" name="Google Shape;212;p15"/>
          <p:cNvSpPr txBox="1"/>
          <p:nvPr/>
        </p:nvSpPr>
        <p:spPr>
          <a:xfrm>
            <a:off x="622125" y="2733155"/>
            <a:ext cx="11061875" cy="3416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0000CC"/>
                </a:solidFill>
                <a:latin typeface="Times New Roman"/>
                <a:ea typeface="Times New Roman"/>
                <a:cs typeface="Times New Roman"/>
                <a:sym typeface="Times New Roman"/>
              </a:rPr>
              <a:t>	Em hãy tạo một tệp văn bản với nội dung có một số cụm từ trùng lặp. Khi nhập văn bản, em hãy thực hiện thao tác sao chép khối văn bản để tránh phải gõ lại nhiều lần những cụm từ giống nhau. Ví dụ, em có thể chọn nội dung dưới đây. Lưu tệp văn bản với tên tệp phù hợp.</a:t>
            </a:r>
            <a:endParaRPr/>
          </a:p>
        </p:txBody>
      </p:sp>
      <p:pic>
        <p:nvPicPr>
          <p:cNvPr id="213" name="Google Shape;213;p15"/>
          <p:cNvPicPr preferRelativeResize="0"/>
          <p:nvPr/>
        </p:nvPicPr>
        <p:blipFill rotWithShape="1">
          <a:blip r:embed="rId4">
            <a:alphaModFix/>
          </a:blip>
          <a:srcRect b="0" l="0" r="0" t="0"/>
          <a:stretch/>
        </p:blipFill>
        <p:spPr>
          <a:xfrm>
            <a:off x="533400" y="1730675"/>
            <a:ext cx="3111050" cy="1024988"/>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6"/>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219" name="Google Shape;219;p16"/>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220" name="Google Shape;220;p16"/>
          <p:cNvSpPr txBox="1"/>
          <p:nvPr/>
        </p:nvSpPr>
        <p:spPr>
          <a:xfrm>
            <a:off x="2844448" y="643691"/>
            <a:ext cx="6536661"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1: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CHỌN VÀ SAO CHÉP KHỐI VĂN BẢN</a:t>
            </a:r>
            <a:endParaRPr/>
          </a:p>
        </p:txBody>
      </p:sp>
      <p:pic>
        <p:nvPicPr>
          <p:cNvPr id="221" name="Google Shape;221;p16"/>
          <p:cNvPicPr preferRelativeResize="0"/>
          <p:nvPr/>
        </p:nvPicPr>
        <p:blipFill rotWithShape="1">
          <a:blip r:embed="rId4">
            <a:alphaModFix/>
          </a:blip>
          <a:srcRect b="0" l="0" r="0" t="0"/>
          <a:stretch/>
        </p:blipFill>
        <p:spPr>
          <a:xfrm>
            <a:off x="533400" y="1692575"/>
            <a:ext cx="3111050" cy="1024988"/>
          </a:xfrm>
          <a:prstGeom prst="rect">
            <a:avLst/>
          </a:prstGeom>
          <a:noFill/>
          <a:ln>
            <a:noFill/>
          </a:ln>
        </p:spPr>
      </p:pic>
      <p:sp>
        <p:nvSpPr>
          <p:cNvPr id="222" name="Google Shape;222;p16"/>
          <p:cNvSpPr/>
          <p:nvPr/>
        </p:nvSpPr>
        <p:spPr>
          <a:xfrm>
            <a:off x="781050" y="2601907"/>
            <a:ext cx="10725150" cy="3635386"/>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	Để thể hiện tình cảm đối với anh hùng dân tộc Trương Định, nhân dân ta đã:</a:t>
            </a:r>
            <a:endParaRPr/>
          </a:p>
          <a:p>
            <a:pPr indent="0" lvl="0" marL="0" marR="0" rtl="0" algn="just">
              <a:spcBef>
                <a:spcPts val="1200"/>
              </a:spcBef>
              <a:spcAft>
                <a:spcPts val="0"/>
              </a:spcAft>
              <a:buNone/>
            </a:pPr>
            <a:r>
              <a:rPr b="0" i="0" lang="en-US" sz="3200" u="none" cap="none" strike="noStrike">
                <a:solidFill>
                  <a:schemeClr val="dk1"/>
                </a:solidFill>
                <a:latin typeface="Times New Roman"/>
                <a:ea typeface="Times New Roman"/>
                <a:cs typeface="Times New Roman"/>
                <a:sym typeface="Times New Roman"/>
              </a:rPr>
              <a:t>	- Ghi lại những chiến công của anh hùng Trương Định.</a:t>
            </a:r>
            <a:endParaRPr/>
          </a:p>
          <a:p>
            <a:pPr indent="0" lvl="0" marL="0" marR="0" rtl="0" algn="just">
              <a:spcBef>
                <a:spcPts val="1200"/>
              </a:spcBef>
              <a:spcAft>
                <a:spcPts val="0"/>
              </a:spcAft>
              <a:buNone/>
            </a:pPr>
            <a:r>
              <a:rPr b="0" i="0" lang="en-US" sz="3200" u="none" cap="none" strike="noStrike">
                <a:solidFill>
                  <a:schemeClr val="dk1"/>
                </a:solidFill>
                <a:latin typeface="Times New Roman"/>
                <a:ea typeface="Times New Roman"/>
                <a:cs typeface="Times New Roman"/>
                <a:sym typeface="Times New Roman"/>
              </a:rPr>
              <a:t>	- Lập đền thờ anh hùng Trương Định.</a:t>
            </a:r>
            <a:endParaRPr/>
          </a:p>
          <a:p>
            <a:pPr indent="0" lvl="0" marL="0" marR="0" rtl="0" algn="just">
              <a:spcBef>
                <a:spcPts val="1200"/>
              </a:spcBef>
              <a:spcAft>
                <a:spcPts val="0"/>
              </a:spcAft>
              <a:buNone/>
            </a:pPr>
            <a:r>
              <a:rPr b="0" i="0" lang="en-US" sz="3200" u="none" cap="none" strike="noStrike">
                <a:solidFill>
                  <a:schemeClr val="dk1"/>
                </a:solidFill>
                <a:latin typeface="Times New Roman"/>
                <a:ea typeface="Times New Roman"/>
                <a:cs typeface="Times New Roman"/>
                <a:sym typeface="Times New Roman"/>
              </a:rPr>
              <a:t>	- Lấy tên anh hùng Trương Định đặt tên cho đường phố, trường học.</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7"/>
          <p:cNvSpPr/>
          <p:nvPr/>
        </p:nvSpPr>
        <p:spPr>
          <a:xfrm>
            <a:off x="0" y="0"/>
            <a:ext cx="12192000" cy="3505200"/>
          </a:xfrm>
          <a:prstGeom prst="rect">
            <a:avLst/>
          </a:prstGeom>
          <a:solidFill>
            <a:srgbClr val="FFFF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sun14[1]" id="228" name="Google Shape;228;p17"/>
          <p:cNvPicPr preferRelativeResize="0"/>
          <p:nvPr/>
        </p:nvPicPr>
        <p:blipFill rotWithShape="1">
          <a:blip r:embed="rId3">
            <a:alphaModFix/>
          </a:blip>
          <a:srcRect b="0" l="0" r="0" t="0"/>
          <a:stretch/>
        </p:blipFill>
        <p:spPr>
          <a:xfrm>
            <a:off x="8915400" y="152400"/>
            <a:ext cx="1428750" cy="1238250"/>
          </a:xfrm>
          <a:prstGeom prst="rect">
            <a:avLst/>
          </a:prstGeom>
          <a:noFill/>
          <a:ln>
            <a:noFill/>
          </a:ln>
        </p:spPr>
      </p:pic>
      <p:pic>
        <p:nvPicPr>
          <p:cNvPr descr="TREE2" id="229" name="Google Shape;229;p17"/>
          <p:cNvPicPr preferRelativeResize="0"/>
          <p:nvPr/>
        </p:nvPicPr>
        <p:blipFill rotWithShape="1">
          <a:blip r:embed="rId4">
            <a:alphaModFix/>
          </a:blip>
          <a:srcRect b="0" l="0" r="0" t="0"/>
          <a:stretch/>
        </p:blipFill>
        <p:spPr>
          <a:xfrm>
            <a:off x="2971801" y="381000"/>
            <a:ext cx="2270125" cy="2425700"/>
          </a:xfrm>
          <a:prstGeom prst="rect">
            <a:avLst/>
          </a:prstGeom>
          <a:noFill/>
          <a:ln>
            <a:noFill/>
          </a:ln>
        </p:spPr>
      </p:pic>
      <p:grpSp>
        <p:nvGrpSpPr>
          <p:cNvPr id="230" name="Google Shape;230;p17"/>
          <p:cNvGrpSpPr/>
          <p:nvPr/>
        </p:nvGrpSpPr>
        <p:grpSpPr>
          <a:xfrm>
            <a:off x="1524000" y="2057400"/>
            <a:ext cx="9144000" cy="1447800"/>
            <a:chOff x="0" y="1248"/>
            <a:chExt cx="4651" cy="763"/>
          </a:xfrm>
        </p:grpSpPr>
        <p:pic>
          <p:nvPicPr>
            <p:cNvPr descr="BHOMES4" id="231" name="Google Shape;231;p17"/>
            <p:cNvPicPr preferRelativeResize="0"/>
            <p:nvPr/>
          </p:nvPicPr>
          <p:blipFill rotWithShape="1">
            <a:blip r:embed="rId5">
              <a:alphaModFix/>
            </a:blip>
            <a:srcRect b="0" l="0" r="0" t="0"/>
            <a:stretch/>
          </p:blipFill>
          <p:spPr>
            <a:xfrm>
              <a:off x="0" y="1248"/>
              <a:ext cx="1174" cy="750"/>
            </a:xfrm>
            <a:prstGeom prst="rect">
              <a:avLst/>
            </a:prstGeom>
            <a:noFill/>
            <a:ln>
              <a:noFill/>
            </a:ln>
          </p:spPr>
        </p:pic>
        <p:pic>
          <p:nvPicPr>
            <p:cNvPr descr="BHOMES1" id="232" name="Google Shape;232;p17"/>
            <p:cNvPicPr preferRelativeResize="0"/>
            <p:nvPr/>
          </p:nvPicPr>
          <p:blipFill rotWithShape="1">
            <a:blip r:embed="rId6">
              <a:alphaModFix/>
            </a:blip>
            <a:srcRect b="0" l="0" r="0" t="0"/>
            <a:stretch/>
          </p:blipFill>
          <p:spPr>
            <a:xfrm>
              <a:off x="1164" y="1368"/>
              <a:ext cx="1183" cy="626"/>
            </a:xfrm>
            <a:prstGeom prst="rect">
              <a:avLst/>
            </a:prstGeom>
            <a:noFill/>
            <a:ln>
              <a:noFill/>
            </a:ln>
          </p:spPr>
        </p:pic>
        <p:pic>
          <p:nvPicPr>
            <p:cNvPr descr="BHOMES2" id="233" name="Google Shape;233;p17"/>
            <p:cNvPicPr preferRelativeResize="0"/>
            <p:nvPr/>
          </p:nvPicPr>
          <p:blipFill rotWithShape="1">
            <a:blip r:embed="rId7">
              <a:alphaModFix/>
            </a:blip>
            <a:srcRect b="0" l="0" r="0" t="0"/>
            <a:stretch/>
          </p:blipFill>
          <p:spPr>
            <a:xfrm>
              <a:off x="2328" y="1260"/>
              <a:ext cx="1171" cy="751"/>
            </a:xfrm>
            <a:prstGeom prst="rect">
              <a:avLst/>
            </a:prstGeom>
            <a:noFill/>
            <a:ln>
              <a:noFill/>
            </a:ln>
          </p:spPr>
        </p:pic>
        <p:pic>
          <p:nvPicPr>
            <p:cNvPr descr="BHOMES3" id="234" name="Google Shape;234;p17"/>
            <p:cNvPicPr preferRelativeResize="0"/>
            <p:nvPr/>
          </p:nvPicPr>
          <p:blipFill rotWithShape="1">
            <a:blip r:embed="rId8">
              <a:alphaModFix/>
            </a:blip>
            <a:srcRect b="0" l="0" r="0" t="0"/>
            <a:stretch/>
          </p:blipFill>
          <p:spPr>
            <a:xfrm>
              <a:off x="3480" y="1248"/>
              <a:ext cx="1171" cy="753"/>
            </a:xfrm>
            <a:prstGeom prst="rect">
              <a:avLst/>
            </a:prstGeom>
            <a:noFill/>
            <a:ln>
              <a:noFill/>
            </a:ln>
          </p:spPr>
        </p:pic>
      </p:grpSp>
      <p:sp>
        <p:nvSpPr>
          <p:cNvPr id="235" name="Google Shape;235;p17"/>
          <p:cNvSpPr/>
          <p:nvPr/>
        </p:nvSpPr>
        <p:spPr>
          <a:xfrm>
            <a:off x="0" y="3505200"/>
            <a:ext cx="12192000" cy="3429000"/>
          </a:xfrm>
          <a:prstGeom prst="rect">
            <a:avLst/>
          </a:prstGeom>
          <a:solidFill>
            <a:srgbClr val="66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7"/>
          <p:cNvSpPr/>
          <p:nvPr/>
        </p:nvSpPr>
        <p:spPr>
          <a:xfrm>
            <a:off x="3219450" y="4033685"/>
            <a:ext cx="5695950" cy="1828800"/>
          </a:xfrm>
          <a:prstGeom prst="rect">
            <a:avLst/>
          </a:prstGeom>
        </p:spPr>
        <p:txBody>
          <a:bodyPr>
            <a:prstTxWarp prst="textPlain"/>
          </a:bodyPr>
          <a:lstStyle/>
          <a:p>
            <a:pPr lvl="0" algn="ctr"/>
            <a:r>
              <a:rPr b="1" i="0">
                <a:ln cap="flat" cmpd="sng" w="12700">
                  <a:solidFill>
                    <a:srgbClr val="EAEAEA"/>
                  </a:solidFill>
                  <a:prstDash val="solid"/>
                  <a:round/>
                  <a:headEnd len="sm" w="sm" type="none"/>
                  <a:tailEnd len="sm" w="sm" type="none"/>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Times New Roman"/>
              </a:rPr>
              <a:t>HƯỚNG DẪN VỀ NHÀ</a:t>
            </a:r>
          </a:p>
        </p:txBody>
      </p:sp>
      <p:sp>
        <p:nvSpPr>
          <p:cNvPr id="237" name="Google Shape;237;p17"/>
          <p:cNvSpPr txBox="1"/>
          <p:nvPr/>
        </p:nvSpPr>
        <p:spPr>
          <a:xfrm>
            <a:off x="91941" y="5089526"/>
            <a:ext cx="12031209" cy="13234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CC"/>
              </a:buClr>
              <a:buSzPts val="3200"/>
              <a:buFont typeface="Noto Sans Symbols"/>
              <a:buNone/>
            </a:pPr>
            <a:r>
              <a:rPr b="1" lang="en-US" sz="3200" u="none">
                <a:solidFill>
                  <a:srgbClr val="0000CC"/>
                </a:solidFill>
                <a:latin typeface="Times New Roman"/>
                <a:ea typeface="Times New Roman"/>
                <a:cs typeface="Times New Roman"/>
                <a:sym typeface="Times New Roman"/>
              </a:rPr>
              <a:t>Chuẩn bị bài sau: </a:t>
            </a:r>
            <a:r>
              <a:rPr b="1" lang="en-US" sz="3200" u="none">
                <a:solidFill>
                  <a:srgbClr val="FF0000"/>
                </a:solidFill>
                <a:latin typeface="Times New Roman"/>
                <a:ea typeface="Times New Roman"/>
                <a:cs typeface="Times New Roman"/>
                <a:sym typeface="Times New Roman"/>
              </a:rPr>
              <a:t>THỰC HÀNH</a:t>
            </a:r>
            <a:endParaRPr/>
          </a:p>
          <a:p>
            <a:pPr indent="0" lvl="0" marL="0" marR="0" rtl="0" algn="ctr">
              <a:spcBef>
                <a:spcPts val="1600"/>
              </a:spcBef>
              <a:spcAft>
                <a:spcPts val="0"/>
              </a:spcAft>
              <a:buClr>
                <a:srgbClr val="FF0000"/>
              </a:buClr>
              <a:buSzPts val="3200"/>
              <a:buFont typeface="Noto Sans Symbols"/>
              <a:buNone/>
            </a:pPr>
            <a:r>
              <a:rPr b="1" lang="en-US" sz="3200" u="none">
                <a:solidFill>
                  <a:srgbClr val="FF0000"/>
                </a:solidFill>
                <a:latin typeface="Times New Roman"/>
                <a:ea typeface="Times New Roman"/>
                <a:cs typeface="Times New Roman"/>
                <a:sym typeface="Times New Roman"/>
              </a:rPr>
              <a:t>XÓA VÀ DI CHUYỂN KHỐI VĂN BẢN</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2" presetSubtype="4">
                                  <p:stCondLst>
                                    <p:cond delay="0"/>
                                  </p:stCondLst>
                                  <p:childTnLst>
                                    <p:anim calcmode="lin" valueType="num">
                                      <p:cBhvr additive="base">
                                        <p:cTn dur="2000"/>
                                        <p:tgtEl>
                                          <p:spTgt spid="228"/>
                                        </p:tgtEl>
                                        <p:attrNameLst>
                                          <p:attrName>ppt_y</p:attrName>
                                        </p:attrNameLst>
                                      </p:cBhvr>
                                      <p:tavLst>
                                        <p:tav fmla="" tm="0">
                                          <p:val>
                                            <p:strVal val="#ppt_y"/>
                                          </p:val>
                                        </p:tav>
                                        <p:tav fmla="" tm="100000">
                                          <p:val>
                                            <p:strVal val="#ppt_y+1"/>
                                          </p:val>
                                        </p:tav>
                                      </p:tavLst>
                                    </p:anim>
                                    <p:set>
                                      <p:cBhvr>
                                        <p:cTn dur="1" fill="hold">
                                          <p:stCondLst>
                                            <p:cond delay="2000"/>
                                          </p:stCondLst>
                                        </p:cTn>
                                        <p:tgtEl>
                                          <p:spTgt spid="228"/>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ppt_w</p:attrName>
                                        </p:attrNameLst>
                                      </p:cBhvr>
                                      <p:tavLst>
                                        <p:tav fmla="" tm="0">
                                          <p:val>
                                            <p:strVal val="0"/>
                                          </p:val>
                                        </p:tav>
                                        <p:tav fmla="" tm="100000">
                                          <p:val>
                                            <p:strVal val="#ppt_w"/>
                                          </p:val>
                                        </p:tav>
                                      </p:tavLst>
                                    </p:anim>
                                    <p:anim calcmode="lin" valueType="num">
                                      <p:cBhvr additive="base">
                                        <p:cTn dur="500"/>
                                        <p:tgtEl>
                                          <p:spTgt spid="236"/>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ppt_w</p:attrName>
                                        </p:attrNameLst>
                                      </p:cBhvr>
                                      <p:tavLst>
                                        <p:tav fmla="" tm="0">
                                          <p:val>
                                            <p:strVal val="0"/>
                                          </p:val>
                                        </p:tav>
                                        <p:tav fmla="" tm="100000">
                                          <p:val>
                                            <p:strVal val="#ppt_w"/>
                                          </p:val>
                                        </p:tav>
                                      </p:tavLst>
                                    </p:anim>
                                    <p:anim calcmode="lin" valueType="num">
                                      <p:cBhvr additive="base">
                                        <p:cTn dur="500"/>
                                        <p:tgtEl>
                                          <p:spTgt spid="2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243" name="Google Shape;243;p18"/>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244" name="Google Shape;244;p18"/>
          <p:cNvSpPr txBox="1"/>
          <p:nvPr/>
        </p:nvSpPr>
        <p:spPr>
          <a:xfrm>
            <a:off x="903174" y="2132503"/>
            <a:ext cx="1028220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FF0000"/>
                </a:solidFill>
                <a:latin typeface="Times New Roman"/>
                <a:ea typeface="Times New Roman"/>
                <a:cs typeface="Times New Roman"/>
                <a:sym typeface="Times New Roman"/>
              </a:rPr>
              <a:t>CHÀO TẠM BIỆT CÁC EM !</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92" name="Google Shape;92;p2"/>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pic>
        <p:nvPicPr>
          <p:cNvPr id="93" name="Google Shape;93;p2"/>
          <p:cNvPicPr preferRelativeResize="0"/>
          <p:nvPr/>
        </p:nvPicPr>
        <p:blipFill rotWithShape="1">
          <a:blip r:embed="rId4">
            <a:alphaModFix/>
          </a:blip>
          <a:srcRect b="0" l="0" r="0" t="0"/>
          <a:stretch/>
        </p:blipFill>
        <p:spPr>
          <a:xfrm>
            <a:off x="508000" y="635000"/>
            <a:ext cx="11169809" cy="3592226"/>
          </a:xfrm>
          <a:prstGeom prst="rect">
            <a:avLst/>
          </a:prstGeom>
          <a:noFill/>
          <a:ln>
            <a:noFill/>
          </a:ln>
        </p:spPr>
      </p:pic>
      <p:sp>
        <p:nvSpPr>
          <p:cNvPr id="94" name="Google Shape;94;p2"/>
          <p:cNvSpPr txBox="1"/>
          <p:nvPr/>
        </p:nvSpPr>
        <p:spPr>
          <a:xfrm>
            <a:off x="1407526" y="4155365"/>
            <a:ext cx="449534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u="none" cap="none" strike="noStrike">
                <a:solidFill>
                  <a:srgbClr val="FF0000"/>
                </a:solidFill>
                <a:latin typeface="Times New Roman"/>
                <a:ea typeface="Times New Roman"/>
                <a:cs typeface="Times New Roman"/>
                <a:sym typeface="Times New Roman"/>
              </a:rPr>
              <a:t>Học xong bài này, em sẽ:</a:t>
            </a:r>
            <a:endParaRPr b="1" i="1" sz="3200" u="none" cap="none" strike="noStrike">
              <a:solidFill>
                <a:srgbClr val="0000CC"/>
              </a:solidFill>
              <a:latin typeface="Times New Roman"/>
              <a:ea typeface="Times New Roman"/>
              <a:cs typeface="Times New Roman"/>
              <a:sym typeface="Times New Roman"/>
            </a:endParaRPr>
          </a:p>
        </p:txBody>
      </p:sp>
      <p:sp>
        <p:nvSpPr>
          <p:cNvPr id="95" name="Google Shape;95;p2"/>
          <p:cNvSpPr txBox="1"/>
          <p:nvPr/>
        </p:nvSpPr>
        <p:spPr>
          <a:xfrm>
            <a:off x="987803" y="4790365"/>
            <a:ext cx="10554624"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200" u="none" cap="none" strike="noStrike">
                <a:solidFill>
                  <a:srgbClr val="FF0000"/>
                </a:solidFill>
                <a:latin typeface="Times New Roman"/>
                <a:ea typeface="Times New Roman"/>
                <a:cs typeface="Times New Roman"/>
                <a:sym typeface="Times New Roman"/>
              </a:rPr>
              <a:t>	Thực hiện thành thạo các thao tác chọn và sao chép khối văn bản.</a:t>
            </a:r>
            <a:endParaRPr b="1" i="1" sz="3200" u="none" cap="none" strike="noStrike">
              <a:solidFill>
                <a:srgbClr val="0000CC"/>
              </a:solidFill>
              <a:latin typeface="Times New Roman"/>
              <a:ea typeface="Times New Roman"/>
              <a:cs typeface="Times New Roman"/>
              <a:sym typeface="Times New Roman"/>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01" name="Google Shape;101;p3"/>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02" name="Google Shape;102;p3"/>
          <p:cNvSpPr txBox="1"/>
          <p:nvPr/>
        </p:nvSpPr>
        <p:spPr>
          <a:xfrm>
            <a:off x="2844448" y="643691"/>
            <a:ext cx="6536661" cy="22775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CHỦ ĐỀ E: ỨNG DỤNG TIN HỌC</a:t>
            </a:r>
            <a:endParaRPr/>
          </a:p>
          <a:p>
            <a:pPr indent="0" lvl="0" marL="0" marR="0" rtl="0" algn="ctr">
              <a:spcBef>
                <a:spcPts val="1200"/>
              </a:spcBef>
              <a:spcAft>
                <a:spcPts val="0"/>
              </a:spcAft>
              <a:buNone/>
            </a:pPr>
            <a:r>
              <a:rPr b="1" i="0" lang="en-US" sz="2800" u="none" cap="none" strike="noStrike">
                <a:solidFill>
                  <a:srgbClr val="0000CC"/>
                </a:solidFill>
                <a:latin typeface="Times New Roman"/>
                <a:ea typeface="Times New Roman"/>
                <a:cs typeface="Times New Roman"/>
                <a:sym typeface="Times New Roman"/>
              </a:rPr>
              <a:t>THỰC HÀNH SOẠN THẢO VĂN BẢN</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1: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CHỌN VÀ SAO CHÉP KHỐI VĂN BẢN</a:t>
            </a:r>
            <a:endParaRPr/>
          </a:p>
        </p:txBody>
      </p:sp>
      <p:pic>
        <p:nvPicPr>
          <p:cNvPr id="103" name="Google Shape;103;p3"/>
          <p:cNvPicPr preferRelativeResize="0"/>
          <p:nvPr/>
        </p:nvPicPr>
        <p:blipFill rotWithShape="1">
          <a:blip r:embed="rId4">
            <a:alphaModFix/>
          </a:blip>
          <a:srcRect b="0" l="0" r="0" t="0"/>
          <a:stretch/>
        </p:blipFill>
        <p:spPr>
          <a:xfrm>
            <a:off x="523464" y="2833137"/>
            <a:ext cx="2978027" cy="997781"/>
          </a:xfrm>
          <a:prstGeom prst="rect">
            <a:avLst/>
          </a:prstGeom>
          <a:noFill/>
          <a:ln>
            <a:noFill/>
          </a:ln>
        </p:spPr>
      </p:pic>
      <p:sp>
        <p:nvSpPr>
          <p:cNvPr id="104" name="Google Shape;104;p3"/>
          <p:cNvSpPr txBox="1"/>
          <p:nvPr/>
        </p:nvSpPr>
        <p:spPr>
          <a:xfrm>
            <a:off x="987803" y="3786031"/>
            <a:ext cx="10554624"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200" u="none" cap="none" strike="noStrike">
                <a:solidFill>
                  <a:srgbClr val="0000CC"/>
                </a:solidFill>
                <a:latin typeface="Times New Roman"/>
                <a:ea typeface="Times New Roman"/>
                <a:cs typeface="Times New Roman"/>
                <a:sym typeface="Times New Roman"/>
              </a:rPr>
              <a:t>	Bạn Hồng nói rằng “Muốn sao chép một khối văn bản thì phải biết cách thực hiện thao tác chọn khối văn bản đó.”</a:t>
            </a:r>
            <a:endParaRPr/>
          </a:p>
        </p:txBody>
      </p:sp>
      <p:sp>
        <p:nvSpPr>
          <p:cNvPr id="105" name="Google Shape;105;p3"/>
          <p:cNvSpPr txBox="1"/>
          <p:nvPr/>
        </p:nvSpPr>
        <p:spPr>
          <a:xfrm>
            <a:off x="987803" y="4943146"/>
            <a:ext cx="10554624"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200" u="none" cap="none" strike="noStrike">
                <a:solidFill>
                  <a:srgbClr val="FF0000"/>
                </a:solidFill>
                <a:latin typeface="Times New Roman"/>
                <a:ea typeface="Times New Roman"/>
                <a:cs typeface="Times New Roman"/>
                <a:sym typeface="Times New Roman"/>
              </a:rPr>
              <a:t>	Em có đồng ý  với bạn Hồng không? Vì sao?</a:t>
            </a:r>
            <a:endParaRPr b="1" i="1" sz="3200" u="none" cap="none" strike="noStrike">
              <a:solidFill>
                <a:srgbClr val="0000CC"/>
              </a:solidFill>
              <a:latin typeface="Times New Roman"/>
              <a:ea typeface="Times New Roman"/>
              <a:cs typeface="Times New Roman"/>
              <a:sym typeface="Times New Roman"/>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11" name="Google Shape;111;p4"/>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12" name="Google Shape;112;p4"/>
          <p:cNvSpPr txBox="1"/>
          <p:nvPr/>
        </p:nvSpPr>
        <p:spPr>
          <a:xfrm>
            <a:off x="2844448" y="643691"/>
            <a:ext cx="6536661" cy="22775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CHỦ ĐỀ E: ỨNG DỤNG TIN HỌC</a:t>
            </a:r>
            <a:endParaRPr/>
          </a:p>
          <a:p>
            <a:pPr indent="0" lvl="0" marL="0" marR="0" rtl="0" algn="ctr">
              <a:spcBef>
                <a:spcPts val="1200"/>
              </a:spcBef>
              <a:spcAft>
                <a:spcPts val="0"/>
              </a:spcAft>
              <a:buNone/>
            </a:pPr>
            <a:r>
              <a:rPr b="1" i="0" lang="en-US" sz="2800" u="none" cap="none" strike="noStrike">
                <a:solidFill>
                  <a:srgbClr val="0000CC"/>
                </a:solidFill>
                <a:latin typeface="Times New Roman"/>
                <a:ea typeface="Times New Roman"/>
                <a:cs typeface="Times New Roman"/>
                <a:sym typeface="Times New Roman"/>
              </a:rPr>
              <a:t>THỰC HÀNH SOẠN THẢO VĂN BẢN</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1: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CHỌN VÀ SAO CHÉP KHỐI VĂN BẢN</a:t>
            </a:r>
            <a:endParaRPr/>
          </a:p>
        </p:txBody>
      </p:sp>
      <p:sp>
        <p:nvSpPr>
          <p:cNvPr id="113" name="Google Shape;113;p4"/>
          <p:cNvSpPr txBox="1"/>
          <p:nvPr/>
        </p:nvSpPr>
        <p:spPr>
          <a:xfrm>
            <a:off x="616214" y="2905664"/>
            <a:ext cx="530145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NỘI DUNG BÀI HỌC:</a:t>
            </a:r>
            <a:endParaRPr b="1" i="0" sz="4000" u="none" cap="none" strike="noStrike">
              <a:solidFill>
                <a:srgbClr val="0000CC"/>
              </a:solidFill>
              <a:latin typeface="Times New Roman"/>
              <a:ea typeface="Times New Roman"/>
              <a:cs typeface="Times New Roman"/>
              <a:sym typeface="Times New Roman"/>
            </a:endParaRPr>
          </a:p>
        </p:txBody>
      </p:sp>
      <p:sp>
        <p:nvSpPr>
          <p:cNvPr id="114" name="Google Shape;114;p4"/>
          <p:cNvSpPr txBox="1"/>
          <p:nvPr/>
        </p:nvSpPr>
        <p:spPr>
          <a:xfrm>
            <a:off x="616214" y="3744619"/>
            <a:ext cx="10363042"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1. Thực hành làm bài tập điền từ.</a:t>
            </a:r>
            <a:endParaRPr/>
          </a:p>
        </p:txBody>
      </p:sp>
      <p:sp>
        <p:nvSpPr>
          <p:cNvPr id="115" name="Google Shape;115;p4"/>
          <p:cNvSpPr txBox="1"/>
          <p:nvPr/>
        </p:nvSpPr>
        <p:spPr>
          <a:xfrm>
            <a:off x="622125" y="4709043"/>
            <a:ext cx="11061875"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2. Thực hành soạn thảo văn bản có nhiều cụm từ trùng lặp.</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21" name="Google Shape;121;p5"/>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22" name="Google Shape;122;p5"/>
          <p:cNvSpPr txBox="1"/>
          <p:nvPr/>
        </p:nvSpPr>
        <p:spPr>
          <a:xfrm>
            <a:off x="2844448" y="643691"/>
            <a:ext cx="6536661" cy="22775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CHỦ ĐỀ E: ỨNG DỤNG TIN HỌC</a:t>
            </a:r>
            <a:endParaRPr/>
          </a:p>
          <a:p>
            <a:pPr indent="0" lvl="0" marL="0" marR="0" rtl="0" algn="ctr">
              <a:spcBef>
                <a:spcPts val="1200"/>
              </a:spcBef>
              <a:spcAft>
                <a:spcPts val="0"/>
              </a:spcAft>
              <a:buNone/>
            </a:pPr>
            <a:r>
              <a:rPr b="1" i="0" lang="en-US" sz="2800" u="none" cap="none" strike="noStrike">
                <a:solidFill>
                  <a:srgbClr val="0000CC"/>
                </a:solidFill>
                <a:latin typeface="Times New Roman"/>
                <a:ea typeface="Times New Roman"/>
                <a:cs typeface="Times New Roman"/>
                <a:sym typeface="Times New Roman"/>
              </a:rPr>
              <a:t>THỰC HÀNH SOẠN THẢO VĂN BẢN</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1: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CHỌN VÀ SAO CHÉP KHỐI VĂN BẢN</a:t>
            </a:r>
            <a:endParaRPr/>
          </a:p>
        </p:txBody>
      </p:sp>
      <p:sp>
        <p:nvSpPr>
          <p:cNvPr id="123" name="Google Shape;123;p5"/>
          <p:cNvSpPr txBox="1"/>
          <p:nvPr/>
        </p:nvSpPr>
        <p:spPr>
          <a:xfrm>
            <a:off x="616214" y="2905664"/>
            <a:ext cx="530145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NỘI DUNG BÀI HỌC:</a:t>
            </a:r>
            <a:endParaRPr b="1" i="0" sz="4000" u="none" cap="none" strike="noStrike">
              <a:solidFill>
                <a:srgbClr val="0000CC"/>
              </a:solidFill>
              <a:latin typeface="Times New Roman"/>
              <a:ea typeface="Times New Roman"/>
              <a:cs typeface="Times New Roman"/>
              <a:sym typeface="Times New Roman"/>
            </a:endParaRPr>
          </a:p>
        </p:txBody>
      </p:sp>
      <p:sp>
        <p:nvSpPr>
          <p:cNvPr id="124" name="Google Shape;124;p5"/>
          <p:cNvSpPr txBox="1"/>
          <p:nvPr/>
        </p:nvSpPr>
        <p:spPr>
          <a:xfrm>
            <a:off x="616214" y="3744619"/>
            <a:ext cx="10363042"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1. Thực hành làm bài tập điền từ.</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30" name="Google Shape;130;p6"/>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31" name="Google Shape;131;p6"/>
          <p:cNvSpPr txBox="1"/>
          <p:nvPr/>
        </p:nvSpPr>
        <p:spPr>
          <a:xfrm>
            <a:off x="2844448" y="643691"/>
            <a:ext cx="6536661" cy="22775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CHỦ ĐỀ E: ỨNG DỤNG TIN HỌC</a:t>
            </a:r>
            <a:endParaRPr/>
          </a:p>
          <a:p>
            <a:pPr indent="0" lvl="0" marL="0" marR="0" rtl="0" algn="ctr">
              <a:spcBef>
                <a:spcPts val="1200"/>
              </a:spcBef>
              <a:spcAft>
                <a:spcPts val="0"/>
              </a:spcAft>
              <a:buNone/>
            </a:pPr>
            <a:r>
              <a:rPr b="1" i="0" lang="en-US" sz="2800" u="none" cap="none" strike="noStrike">
                <a:solidFill>
                  <a:srgbClr val="0000CC"/>
                </a:solidFill>
                <a:latin typeface="Times New Roman"/>
                <a:ea typeface="Times New Roman"/>
                <a:cs typeface="Times New Roman"/>
                <a:sym typeface="Times New Roman"/>
              </a:rPr>
              <a:t>THỰC HÀNH SOẠN THẢO VĂN BẢN</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1: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CHỌN VÀ SAO CHÉP KHỐI VĂN BẢN</a:t>
            </a:r>
            <a:endParaRPr/>
          </a:p>
        </p:txBody>
      </p:sp>
      <p:sp>
        <p:nvSpPr>
          <p:cNvPr id="132" name="Google Shape;132;p6"/>
          <p:cNvSpPr txBox="1"/>
          <p:nvPr/>
        </p:nvSpPr>
        <p:spPr>
          <a:xfrm>
            <a:off x="526274" y="2875191"/>
            <a:ext cx="7583406"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1. Thực hành làm bài tập điền từ.</a:t>
            </a:r>
            <a:endParaRPr/>
          </a:p>
        </p:txBody>
      </p:sp>
      <p:sp>
        <p:nvSpPr>
          <p:cNvPr id="133" name="Google Shape;133;p6"/>
          <p:cNvSpPr txBox="1"/>
          <p:nvPr/>
        </p:nvSpPr>
        <p:spPr>
          <a:xfrm>
            <a:off x="476002" y="3546634"/>
            <a:ext cx="2207237"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Yêu cầu:</a:t>
            </a:r>
            <a:endParaRPr/>
          </a:p>
        </p:txBody>
      </p:sp>
      <p:sp>
        <p:nvSpPr>
          <p:cNvPr id="134" name="Google Shape;134;p6"/>
          <p:cNvSpPr txBox="1"/>
          <p:nvPr/>
        </p:nvSpPr>
        <p:spPr>
          <a:xfrm>
            <a:off x="476001" y="4254520"/>
            <a:ext cx="11176000"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	Trong thư mục </a:t>
            </a:r>
            <a:r>
              <a:rPr b="1" i="1" lang="en-US" sz="4000" u="none" cap="none" strike="noStrike">
                <a:solidFill>
                  <a:srgbClr val="FF0000"/>
                </a:solidFill>
                <a:latin typeface="Times New Roman"/>
                <a:ea typeface="Times New Roman"/>
                <a:cs typeface="Times New Roman"/>
                <a:sym typeface="Times New Roman"/>
              </a:rPr>
              <a:t>Thực hành soạn thảo văn bản </a:t>
            </a:r>
            <a:r>
              <a:rPr b="1" i="0" lang="en-US" sz="4000" u="none" cap="none" strike="noStrike">
                <a:solidFill>
                  <a:srgbClr val="0000CC"/>
                </a:solidFill>
                <a:latin typeface="Times New Roman"/>
                <a:ea typeface="Times New Roman"/>
                <a:cs typeface="Times New Roman"/>
                <a:sym typeface="Times New Roman"/>
              </a:rPr>
              <a:t>có tệp văn bản</a:t>
            </a:r>
            <a:r>
              <a:rPr b="1" i="1" lang="en-US" sz="4000" u="none" cap="none" strike="noStrike">
                <a:solidFill>
                  <a:srgbClr val="FF0000"/>
                </a:solidFill>
                <a:latin typeface="Times New Roman"/>
                <a:ea typeface="Times New Roman"/>
                <a:cs typeface="Times New Roman"/>
                <a:sym typeface="Times New Roman"/>
              </a:rPr>
              <a:t> Bài tập điền từ</a:t>
            </a:r>
            <a:r>
              <a:rPr b="1" i="0" lang="en-US" sz="4000" u="none" cap="none" strike="noStrike">
                <a:solidFill>
                  <a:srgbClr val="0000CC"/>
                </a:solidFill>
                <a:latin typeface="Times New Roman"/>
                <a:ea typeface="Times New Roman"/>
                <a:cs typeface="Times New Roman"/>
                <a:sym typeface="Times New Roman"/>
              </a:rPr>
              <a:t> với nội dung dưới đây.</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40" name="Google Shape;140;p7"/>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41" name="Google Shape;141;p7"/>
          <p:cNvSpPr txBox="1"/>
          <p:nvPr/>
        </p:nvSpPr>
        <p:spPr>
          <a:xfrm>
            <a:off x="476001" y="641894"/>
            <a:ext cx="1117600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0000CC"/>
                </a:solidFill>
                <a:latin typeface="Times New Roman"/>
                <a:ea typeface="Times New Roman"/>
                <a:cs typeface="Times New Roman"/>
                <a:sym typeface="Times New Roman"/>
              </a:rPr>
              <a:t>	</a:t>
            </a:r>
            <a:r>
              <a:rPr b="1" i="0" lang="en-US" sz="3600" u="none" cap="none" strike="noStrike">
                <a:solidFill>
                  <a:srgbClr val="FF0000"/>
                </a:solidFill>
                <a:latin typeface="Times New Roman"/>
                <a:ea typeface="Times New Roman"/>
                <a:cs typeface="Times New Roman"/>
                <a:sym typeface="Times New Roman"/>
              </a:rPr>
              <a:t>Cho các từ sau: </a:t>
            </a:r>
            <a:r>
              <a:rPr b="1" i="0" lang="en-US" sz="3600" u="none" cap="none" strike="noStrike">
                <a:solidFill>
                  <a:srgbClr val="0000CC"/>
                </a:solidFill>
                <a:latin typeface="Times New Roman"/>
                <a:ea typeface="Times New Roman"/>
                <a:cs typeface="Times New Roman"/>
                <a:sym typeface="Times New Roman"/>
              </a:rPr>
              <a:t>vàng hoe, vàng lịm, vàng ối, vàng tươi. </a:t>
            </a:r>
            <a:r>
              <a:rPr b="1" i="0" lang="en-US" sz="3600" u="none" cap="none" strike="noStrike">
                <a:solidFill>
                  <a:srgbClr val="FF0000"/>
                </a:solidFill>
                <a:latin typeface="Times New Roman"/>
                <a:ea typeface="Times New Roman"/>
                <a:cs typeface="Times New Roman"/>
                <a:sym typeface="Times New Roman"/>
              </a:rPr>
              <a:t>Hãy chọn các từ này để điền vào chỗ “…” sao cho phù hợp trong đoạn văn sau đây:</a:t>
            </a:r>
            <a:endParaRPr/>
          </a:p>
        </p:txBody>
      </p:sp>
      <p:sp>
        <p:nvSpPr>
          <p:cNvPr id="142" name="Google Shape;142;p7"/>
          <p:cNvSpPr txBox="1"/>
          <p:nvPr/>
        </p:nvSpPr>
        <p:spPr>
          <a:xfrm>
            <a:off x="476001" y="2645541"/>
            <a:ext cx="11176000" cy="33855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0000CC"/>
                </a:solidFill>
                <a:latin typeface="Times New Roman"/>
                <a:ea typeface="Times New Roman"/>
                <a:cs typeface="Times New Roman"/>
                <a:sym typeface="Times New Roman"/>
              </a:rPr>
              <a:t>	</a:t>
            </a:r>
            <a:r>
              <a:rPr b="1" i="0" lang="en-US" sz="3600" u="none" cap="none" strike="noStrike">
                <a:solidFill>
                  <a:srgbClr val="CC0066"/>
                </a:solidFill>
                <a:latin typeface="Times New Roman"/>
                <a:ea typeface="Times New Roman"/>
                <a:cs typeface="Times New Roman"/>
                <a:sym typeface="Times New Roman"/>
              </a:rPr>
              <a:t>Nắng nhạt ngã màu …… Trong vườn lắc lư những chùm xoan …… không trông thấy cuống, như những chuỗi hạt bồ đề treo lơ lửng. Từng chiếc lá mít …… Tàu đu đủ,  chiếc lá sắn héo lại nở năm cánh ……</a:t>
            </a:r>
            <a:endParaRPr/>
          </a:p>
          <a:p>
            <a:pPr indent="0" lvl="0" marL="0" marR="0" rtl="0" algn="r">
              <a:spcBef>
                <a:spcPts val="600"/>
              </a:spcBef>
              <a:spcAft>
                <a:spcPts val="0"/>
              </a:spcAft>
              <a:buNone/>
            </a:pPr>
            <a:r>
              <a:rPr b="1" i="0" lang="en-US" sz="2400" u="none" cap="none" strike="noStrike">
                <a:solidFill>
                  <a:srgbClr val="0000CC"/>
                </a:solidFill>
                <a:latin typeface="Times New Roman"/>
                <a:ea typeface="Times New Roman"/>
                <a:cs typeface="Times New Roman"/>
                <a:sym typeface="Times New Roman"/>
              </a:rPr>
              <a:t>(Trích bài </a:t>
            </a:r>
            <a:r>
              <a:rPr b="1" i="1" lang="en-US" sz="2400" u="none" cap="none" strike="noStrike">
                <a:solidFill>
                  <a:srgbClr val="0000CC"/>
                </a:solidFill>
                <a:latin typeface="Times New Roman"/>
                <a:ea typeface="Times New Roman"/>
                <a:cs typeface="Times New Roman"/>
                <a:sym typeface="Times New Roman"/>
              </a:rPr>
              <a:t>Quang cảnh làng mạc ngày mùa, </a:t>
            </a:r>
            <a:r>
              <a:rPr b="1" i="0" lang="en-US" sz="2400" u="none" cap="none" strike="noStrike">
                <a:solidFill>
                  <a:srgbClr val="0000CC"/>
                </a:solidFill>
                <a:latin typeface="Times New Roman"/>
                <a:ea typeface="Times New Roman"/>
                <a:cs typeface="Times New Roman"/>
                <a:sym typeface="Times New Roman"/>
              </a:rPr>
              <a:t>Tô Hoài)</a:t>
            </a:r>
            <a:endParaRPr/>
          </a:p>
          <a:p>
            <a:pPr indent="0" lvl="0" marL="0" marR="0" rtl="0" algn="just">
              <a:spcBef>
                <a:spcPts val="600"/>
              </a:spcBef>
              <a:spcAft>
                <a:spcPts val="0"/>
              </a:spcAft>
              <a:buNone/>
            </a:pPr>
            <a:r>
              <a:rPr b="1" i="0" lang="en-US" sz="3600" u="none" cap="none" strike="noStrike">
                <a:solidFill>
                  <a:srgbClr val="0000CC"/>
                </a:solidFill>
                <a:latin typeface="Times New Roman"/>
                <a:ea typeface="Times New Roman"/>
                <a:cs typeface="Times New Roman"/>
                <a:sym typeface="Times New Roman"/>
              </a:rPr>
              <a:t>	Bài làm</a:t>
            </a:r>
            <a:endParaRPr b="1" i="0" sz="3200" u="none" cap="none" strike="noStrike">
              <a:solidFill>
                <a:srgbClr val="0000CC"/>
              </a:solidFill>
              <a:latin typeface="Times New Roman"/>
              <a:ea typeface="Times New Roman"/>
              <a:cs typeface="Times New Roman"/>
              <a:sym typeface="Times New Roman"/>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48" name="Google Shape;148;p8"/>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49" name="Google Shape;149;p8"/>
          <p:cNvSpPr txBox="1"/>
          <p:nvPr/>
        </p:nvSpPr>
        <p:spPr>
          <a:xfrm>
            <a:off x="476001" y="651859"/>
            <a:ext cx="11176000" cy="33855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0000CC"/>
                </a:solidFill>
                <a:latin typeface="Times New Roman"/>
                <a:ea typeface="Times New Roman"/>
                <a:cs typeface="Times New Roman"/>
                <a:sym typeface="Times New Roman"/>
              </a:rPr>
              <a:t>	</a:t>
            </a:r>
            <a:r>
              <a:rPr b="1" i="0" lang="en-US" sz="3600" u="none" cap="none" strike="noStrike">
                <a:solidFill>
                  <a:srgbClr val="CC0066"/>
                </a:solidFill>
                <a:latin typeface="Times New Roman"/>
                <a:ea typeface="Times New Roman"/>
                <a:cs typeface="Times New Roman"/>
                <a:sym typeface="Times New Roman"/>
              </a:rPr>
              <a:t>Nắng nhạt ngã màu …… Trong vườn lắc lư những chùm xoan …… không trông thấy cuống, như những chuỗi hạt bồ đề treo lơ lửng. Từng chiếc lá mít …… Tàu đu đủ,  chiếc lá sắn héo lại nở năm cánh ……</a:t>
            </a:r>
            <a:endParaRPr/>
          </a:p>
          <a:p>
            <a:pPr indent="0" lvl="0" marL="0" marR="0" rtl="0" algn="r">
              <a:spcBef>
                <a:spcPts val="600"/>
              </a:spcBef>
              <a:spcAft>
                <a:spcPts val="0"/>
              </a:spcAft>
              <a:buNone/>
            </a:pPr>
            <a:r>
              <a:rPr b="1" i="0" lang="en-US" sz="2400" u="none" cap="none" strike="noStrike">
                <a:solidFill>
                  <a:srgbClr val="0000CC"/>
                </a:solidFill>
                <a:latin typeface="Times New Roman"/>
                <a:ea typeface="Times New Roman"/>
                <a:cs typeface="Times New Roman"/>
                <a:sym typeface="Times New Roman"/>
              </a:rPr>
              <a:t>(Trích bài </a:t>
            </a:r>
            <a:r>
              <a:rPr b="1" i="1" lang="en-US" sz="2400" u="none" cap="none" strike="noStrike">
                <a:solidFill>
                  <a:srgbClr val="0000CC"/>
                </a:solidFill>
                <a:latin typeface="Times New Roman"/>
                <a:ea typeface="Times New Roman"/>
                <a:cs typeface="Times New Roman"/>
                <a:sym typeface="Times New Roman"/>
              </a:rPr>
              <a:t>Quang cảnh làng mạc ngày mùa, </a:t>
            </a:r>
            <a:r>
              <a:rPr b="1" i="0" lang="en-US" sz="2400" u="none" cap="none" strike="noStrike">
                <a:solidFill>
                  <a:srgbClr val="0000CC"/>
                </a:solidFill>
                <a:latin typeface="Times New Roman"/>
                <a:ea typeface="Times New Roman"/>
                <a:cs typeface="Times New Roman"/>
                <a:sym typeface="Times New Roman"/>
              </a:rPr>
              <a:t>Tô Hoài)</a:t>
            </a:r>
            <a:endParaRPr/>
          </a:p>
          <a:p>
            <a:pPr indent="0" lvl="0" marL="0" marR="0" rtl="0" algn="just">
              <a:spcBef>
                <a:spcPts val="600"/>
              </a:spcBef>
              <a:spcAft>
                <a:spcPts val="0"/>
              </a:spcAft>
              <a:buNone/>
            </a:pPr>
            <a:r>
              <a:rPr b="1" i="0" lang="en-US" sz="3600" u="none" cap="none" strike="noStrike">
                <a:solidFill>
                  <a:srgbClr val="0000CC"/>
                </a:solidFill>
                <a:latin typeface="Times New Roman"/>
                <a:ea typeface="Times New Roman"/>
                <a:cs typeface="Times New Roman"/>
                <a:sym typeface="Times New Roman"/>
              </a:rPr>
              <a:t>	Bài làm</a:t>
            </a:r>
            <a:endParaRPr b="1" i="0" sz="3200" u="none" cap="none" strike="noStrike">
              <a:solidFill>
                <a:srgbClr val="0000CC"/>
              </a:solidFill>
              <a:latin typeface="Times New Roman"/>
              <a:ea typeface="Times New Roman"/>
              <a:cs typeface="Times New Roman"/>
              <a:sym typeface="Times New Roman"/>
            </a:endParaRPr>
          </a:p>
        </p:txBody>
      </p:sp>
      <p:sp>
        <p:nvSpPr>
          <p:cNvPr id="150" name="Google Shape;150;p8"/>
          <p:cNvSpPr txBox="1"/>
          <p:nvPr/>
        </p:nvSpPr>
        <p:spPr>
          <a:xfrm>
            <a:off x="505981" y="4224540"/>
            <a:ext cx="11175900" cy="1754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0000CC"/>
                </a:solidFill>
                <a:latin typeface="Times New Roman"/>
                <a:ea typeface="Times New Roman"/>
                <a:cs typeface="Times New Roman"/>
                <a:sym typeface="Times New Roman"/>
              </a:rPr>
              <a:t>	Em hãy mở tệp và sao chép khối văn bản </a:t>
            </a:r>
            <a:r>
              <a:rPr b="1" i="0" lang="en-US" sz="3600" u="none" cap="none" strike="noStrike">
                <a:solidFill>
                  <a:srgbClr val="CC0066"/>
                </a:solidFill>
                <a:latin typeface="Times New Roman"/>
                <a:ea typeface="Times New Roman"/>
                <a:cs typeface="Times New Roman"/>
                <a:sym typeface="Times New Roman"/>
              </a:rPr>
              <a:t>màu tím  </a:t>
            </a:r>
            <a:r>
              <a:rPr b="1" i="0" lang="en-US" sz="3600" u="none" cap="none" strike="noStrike">
                <a:solidFill>
                  <a:srgbClr val="0000CC"/>
                </a:solidFill>
                <a:latin typeface="Times New Roman"/>
                <a:ea typeface="Times New Roman"/>
                <a:cs typeface="Times New Roman"/>
                <a:sym typeface="Times New Roman"/>
              </a:rPr>
              <a:t>xuống dưới dòng “Bài làm” rồi làm bài tập điền từ </a:t>
            </a:r>
            <a:r>
              <a:rPr b="1" lang="en-US" sz="3600">
                <a:solidFill>
                  <a:srgbClr val="0000CC"/>
                </a:solidFill>
                <a:latin typeface="Times New Roman"/>
                <a:ea typeface="Times New Roman"/>
                <a:cs typeface="Times New Roman"/>
                <a:sym typeface="Times New Roman"/>
              </a:rPr>
              <a:t>trong</a:t>
            </a:r>
            <a:r>
              <a:rPr b="1" i="0" lang="en-US" sz="3600" u="none" cap="none" strike="noStrike">
                <a:solidFill>
                  <a:srgbClr val="0000CC"/>
                </a:solidFill>
                <a:latin typeface="Times New Roman"/>
                <a:ea typeface="Times New Roman"/>
                <a:cs typeface="Times New Roman"/>
                <a:sym typeface="Times New Roman"/>
              </a:rPr>
              <a:t> đoạn văn đó. Lưu văn bản sau khi hoàn thành.</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56" name="Google Shape;156;p9"/>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pic>
        <p:nvPicPr>
          <p:cNvPr id="157" name="Google Shape;157;p9"/>
          <p:cNvPicPr preferRelativeResize="0"/>
          <p:nvPr/>
        </p:nvPicPr>
        <p:blipFill rotWithShape="1">
          <a:blip r:embed="rId4">
            <a:alphaModFix/>
          </a:blip>
          <a:srcRect b="0" l="0" r="0" t="0"/>
          <a:stretch/>
        </p:blipFill>
        <p:spPr>
          <a:xfrm>
            <a:off x="561090" y="649990"/>
            <a:ext cx="4408774" cy="716631"/>
          </a:xfrm>
          <a:prstGeom prst="rect">
            <a:avLst/>
          </a:prstGeom>
          <a:noFill/>
          <a:ln>
            <a:noFill/>
          </a:ln>
        </p:spPr>
      </p:pic>
      <p:pic>
        <p:nvPicPr>
          <p:cNvPr id="158" name="Google Shape;158;p9"/>
          <p:cNvPicPr preferRelativeResize="0"/>
          <p:nvPr/>
        </p:nvPicPr>
        <p:blipFill rotWithShape="1">
          <a:blip r:embed="rId5">
            <a:alphaModFix/>
          </a:blip>
          <a:srcRect b="0" l="0" r="0" t="0"/>
          <a:stretch/>
        </p:blipFill>
        <p:spPr>
          <a:xfrm>
            <a:off x="781281" y="1208762"/>
            <a:ext cx="3494674" cy="519243"/>
          </a:xfrm>
          <a:prstGeom prst="rect">
            <a:avLst/>
          </a:prstGeom>
          <a:noFill/>
          <a:ln>
            <a:noFill/>
          </a:ln>
        </p:spPr>
      </p:pic>
      <p:pic>
        <p:nvPicPr>
          <p:cNvPr id="159" name="Google Shape;159;p9"/>
          <p:cNvPicPr preferRelativeResize="0"/>
          <p:nvPr/>
        </p:nvPicPr>
        <p:blipFill rotWithShape="1">
          <a:blip r:embed="rId6">
            <a:alphaModFix/>
          </a:blip>
          <a:srcRect b="0" l="0" r="0" t="0"/>
          <a:stretch/>
        </p:blipFill>
        <p:spPr>
          <a:xfrm>
            <a:off x="721304" y="1728005"/>
            <a:ext cx="8617568" cy="490779"/>
          </a:xfrm>
          <a:prstGeom prst="rect">
            <a:avLst/>
          </a:prstGeom>
          <a:noFill/>
          <a:ln>
            <a:noFill/>
          </a:ln>
        </p:spPr>
      </p:pic>
      <p:pic>
        <p:nvPicPr>
          <p:cNvPr id="160" name="Google Shape;160;p9"/>
          <p:cNvPicPr preferRelativeResize="0"/>
          <p:nvPr/>
        </p:nvPicPr>
        <p:blipFill rotWithShape="1">
          <a:blip r:embed="rId7">
            <a:alphaModFix/>
          </a:blip>
          <a:srcRect b="0" l="0" r="0" t="0"/>
          <a:stretch/>
        </p:blipFill>
        <p:spPr>
          <a:xfrm>
            <a:off x="751284" y="2245771"/>
            <a:ext cx="10932715" cy="1413432"/>
          </a:xfrm>
          <a:prstGeom prst="rect">
            <a:avLst/>
          </a:prstGeom>
          <a:noFill/>
          <a:ln>
            <a:noFill/>
          </a:ln>
        </p:spPr>
      </p:pic>
      <p:pic>
        <p:nvPicPr>
          <p:cNvPr id="161" name="Google Shape;161;p9"/>
          <p:cNvPicPr preferRelativeResize="0"/>
          <p:nvPr/>
        </p:nvPicPr>
        <p:blipFill rotWithShape="1">
          <a:blip r:embed="rId8">
            <a:alphaModFix/>
          </a:blip>
          <a:srcRect b="0" l="0" r="0" t="0"/>
          <a:stretch/>
        </p:blipFill>
        <p:spPr>
          <a:xfrm>
            <a:off x="827633" y="3759154"/>
            <a:ext cx="10856367" cy="1732225"/>
          </a:xfrm>
          <a:prstGeom prst="rect">
            <a:avLst/>
          </a:prstGeom>
          <a:noFill/>
          <a:ln>
            <a:noFill/>
          </a:ln>
        </p:spPr>
      </p:pic>
      <p:pic>
        <p:nvPicPr>
          <p:cNvPr id="162" name="Google Shape;162;p9"/>
          <p:cNvPicPr preferRelativeResize="0"/>
          <p:nvPr/>
        </p:nvPicPr>
        <p:blipFill rotWithShape="1">
          <a:blip r:embed="rId9">
            <a:alphaModFix/>
          </a:blip>
          <a:srcRect b="0" l="0" r="0" t="0"/>
          <a:stretch/>
        </p:blipFill>
        <p:spPr>
          <a:xfrm>
            <a:off x="827633" y="5591330"/>
            <a:ext cx="9350688" cy="576689"/>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2024-11-14T00:53:30Z</dcterms:created>
  <dc:creator>nguyenvansaly1981@outlook.com</dc:creator>
</cp:coreProperties>
</file>