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6" r:id="rId8"/>
    <p:sldId id="267" r:id="rId9"/>
    <p:sldId id="268" r:id="rId10"/>
    <p:sldId id="269" r:id="rId11"/>
    <p:sldId id="270" r:id="rId12"/>
    <p:sldId id="271" r:id="rId13"/>
    <p:sldId id="272" r:id="rId14"/>
    <p:sldId id="273" r:id="rId15"/>
    <p:sldId id="274" r:id="rId16"/>
    <p:sldId id="263" r:id="rId17"/>
    <p:sldId id="264" r:id="rId18"/>
    <p:sldId id="275" r:id="rId19"/>
    <p:sldId id="276" r:id="rId20"/>
    <p:sldId id="277" r:id="rId21"/>
    <p:sldId id="278" r:id="rId22"/>
    <p:sldId id="265"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3084" y="114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D805D05-6EBC-4E19-98CD-3C29D15F1E72}" type="datetimeFigureOut">
              <a:rPr lang="vi-VN" smtClean="0"/>
              <a:t>25/12/2024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93865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D805D05-6EBC-4E19-98CD-3C29D15F1E72}" type="datetimeFigureOut">
              <a:rPr lang="vi-VN" smtClean="0"/>
              <a:t>25/12/2024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35374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D805D05-6EBC-4E19-98CD-3C29D15F1E72}" type="datetimeFigureOut">
              <a:rPr lang="vi-VN" smtClean="0"/>
              <a:t>25/12/2024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6089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D805D05-6EBC-4E19-98CD-3C29D15F1E72}" type="datetimeFigureOut">
              <a:rPr lang="vi-VN" smtClean="0"/>
              <a:t>25/12/2024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909792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805D05-6EBC-4E19-98CD-3C29D15F1E72}" type="datetimeFigureOut">
              <a:rPr lang="vi-VN" smtClean="0"/>
              <a:t>25/12/2024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53730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D805D05-6EBC-4E19-98CD-3C29D15F1E72}" type="datetimeFigureOut">
              <a:rPr lang="vi-VN" smtClean="0"/>
              <a:t>25/12/2024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232451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D805D05-6EBC-4E19-98CD-3C29D15F1E72}" type="datetimeFigureOut">
              <a:rPr lang="vi-VN" smtClean="0"/>
              <a:t>25/12/2024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4087131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D805D05-6EBC-4E19-98CD-3C29D15F1E72}" type="datetimeFigureOut">
              <a:rPr lang="vi-VN" smtClean="0"/>
              <a:t>25/12/2024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343885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05D05-6EBC-4E19-98CD-3C29D15F1E72}" type="datetimeFigureOut">
              <a:rPr lang="vi-VN" smtClean="0"/>
              <a:t>25/12/2024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273497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805D05-6EBC-4E19-98CD-3C29D15F1E72}" type="datetimeFigureOut">
              <a:rPr lang="vi-VN" smtClean="0"/>
              <a:t>25/12/2024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362910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805D05-6EBC-4E19-98CD-3C29D15F1E72}" type="datetimeFigureOut">
              <a:rPr lang="vi-VN" smtClean="0"/>
              <a:t>25/12/2024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360379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05D05-6EBC-4E19-98CD-3C29D15F1E72}" type="datetimeFigureOut">
              <a:rPr lang="vi-VN" smtClean="0"/>
              <a:t>25/12/2024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7794-A6D0-406F-80DA-9D4741E72B88}" type="slidenum">
              <a:rPr lang="vi-VN" smtClean="0"/>
              <a:t>‹#›</a:t>
            </a:fld>
            <a:endParaRPr lang="vi-VN"/>
          </a:p>
        </p:txBody>
      </p:sp>
    </p:spTree>
    <p:extLst>
      <p:ext uri="{BB962C8B-B14F-4D97-AF65-F5344CB8AC3E}">
        <p14:creationId xmlns:p14="http://schemas.microsoft.com/office/powerpoint/2010/main" val="3680321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5.pn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6.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4958"/>
            <a:ext cx="9143999" cy="5188084"/>
          </a:xfrm>
          <a:prstGeom prst="rect">
            <a:avLst/>
          </a:prstGeom>
        </p:spPr>
      </p:pic>
    </p:spTree>
    <p:extLst>
      <p:ext uri="{BB962C8B-B14F-4D97-AF65-F5344CB8AC3E}">
        <p14:creationId xmlns:p14="http://schemas.microsoft.com/office/powerpoint/2010/main" val="30168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flipH="1">
            <a:off x="5349213" y="1171697"/>
            <a:ext cx="3794788" cy="5686303"/>
          </a:xfrm>
          <a:custGeom>
            <a:avLst/>
            <a:gdLst/>
            <a:ahLst/>
            <a:cxnLst/>
            <a:rect l="l" t="t" r="r" b="b"/>
            <a:pathLst>
              <a:path w="13993669" h="10110426">
                <a:moveTo>
                  <a:pt x="0" y="0"/>
                </a:moveTo>
                <a:lnTo>
                  <a:pt x="13993669" y="0"/>
                </a:lnTo>
                <a:lnTo>
                  <a:pt x="13993669" y="10110426"/>
                </a:lnTo>
                <a:lnTo>
                  <a:pt x="0" y="10110426"/>
                </a:lnTo>
                <a:lnTo>
                  <a:pt x="0" y="0"/>
                </a:lnTo>
                <a:close/>
              </a:path>
            </a:pathLst>
          </a:custGeom>
          <a:blipFill>
            <a:blip r:embed="rId2">
              <a:extLst>
                <a:ext uri="{96DAC541-7B7A-43D3-8B79-37D633B846F1}">
                  <asvg:svgBlip xmlns:asvg="http://schemas.microsoft.com/office/drawing/2016/SVG/main" r:embed="rId3"/>
                </a:ext>
              </a:extLst>
            </a:blip>
            <a:srcRect/>
            <a:stretch>
              <a:fillRect l="-84380" t="1" b="-18535"/>
            </a:stretch>
          </a:blipFill>
        </p:spPr>
      </p:sp>
      <p:sp>
        <p:nvSpPr>
          <p:cNvPr id="10" name="Rounded Rectangular Callout 9"/>
          <p:cNvSpPr/>
          <p:nvPr/>
        </p:nvSpPr>
        <p:spPr>
          <a:xfrm>
            <a:off x="741653" y="763648"/>
            <a:ext cx="4610100" cy="3251200"/>
          </a:xfrm>
          <a:prstGeom prst="wedgeRoundRectCallout">
            <a:avLst>
              <a:gd name="adj1" fmla="val 86150"/>
              <a:gd name="adj2" fmla="val 55000"/>
              <a:gd name="adj3" fmla="val 16667"/>
            </a:avLst>
          </a:prstGeom>
          <a:solidFill>
            <a:srgbClr val="FFB8BE"/>
          </a:solidFill>
          <a:ln>
            <a:solidFill>
              <a:schemeClr val="accent2">
                <a:lumMod val="20000"/>
                <a:lumOff val="8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just">
              <a:lnSpc>
                <a:spcPct val="150000"/>
              </a:lnSpc>
            </a:pPr>
            <a:r>
              <a:rPr lang="vi-VN" sz="2200">
                <a:solidFill>
                  <a:schemeClr val="tx1"/>
                </a:solidFill>
                <a:latin typeface="Arial" panose="020B0604020202020204" pitchFamily="34" charset="0"/>
                <a:cs typeface="Arial" panose="020B0604020202020204" pitchFamily="34" charset="0"/>
              </a:rPr>
              <a:t>Ngoài những phần mềm và trang web trên, em còn biết những phần mềm và trang web nào khác giúp em trong việc học tập, vui chơi và tìm kiếm thông tin không?</a:t>
            </a:r>
            <a:endParaRPr lang="en-US" sz="220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 y="4292601"/>
            <a:ext cx="2301216" cy="3068287"/>
          </a:xfrm>
          <a:prstGeom prst="rect">
            <a:avLst/>
          </a:prstGeom>
        </p:spPr>
      </p:pic>
    </p:spTree>
    <p:extLst>
      <p:ext uri="{BB962C8B-B14F-4D97-AF65-F5344CB8AC3E}">
        <p14:creationId xmlns:p14="http://schemas.microsoft.com/office/powerpoint/2010/main" val="34451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1600" y="350930"/>
            <a:ext cx="6248400" cy="1067369"/>
          </a:xfrm>
          <a:prstGeom prst="rect">
            <a:avLst/>
          </a:prstGeom>
        </p:spPr>
        <p:txBody>
          <a:bodyPr wrap="square" lIns="51206" tIns="25603" rIns="51206" bIns="25603">
            <a:spAutoFit/>
          </a:bodyPr>
          <a:lstStyle/>
          <a:p>
            <a:pPr algn="ctr">
              <a:lnSpc>
                <a:spcPct val="150000"/>
              </a:lnSpc>
            </a:pPr>
            <a:r>
              <a:rPr lang="vi-VN" sz="2200" b="1">
                <a:solidFill>
                  <a:srgbClr val="C00000"/>
                </a:solidFill>
                <a:cs typeface="Arial" panose="020B0604020202020204" pitchFamily="34" charset="0"/>
              </a:rPr>
              <a:t>Một số </a:t>
            </a:r>
            <a:r>
              <a:rPr lang="en-US" sz="2200" b="1">
                <a:solidFill>
                  <a:srgbClr val="C00000"/>
                </a:solidFill>
                <a:latin typeface="Arial" panose="020B0604020202020204" pitchFamily="34" charset="0"/>
                <a:cs typeface="Arial" panose="020B0604020202020204" pitchFamily="34" charset="0"/>
              </a:rPr>
              <a:t>phần mềm và trang web </a:t>
            </a:r>
            <a:r>
              <a:rPr lang="vi-VN" sz="2200" b="1">
                <a:solidFill>
                  <a:srgbClr val="C00000"/>
                </a:solidFill>
                <a:cs typeface="Arial" panose="020B0604020202020204" pitchFamily="34" charset="0"/>
              </a:rPr>
              <a:t>giúp em </a:t>
            </a:r>
            <a:r>
              <a:rPr lang="en-US" sz="2200" b="1">
                <a:solidFill>
                  <a:srgbClr val="C00000"/>
                </a:solidFill>
                <a:latin typeface="Arial" panose="020B0604020202020204" pitchFamily="34" charset="0"/>
                <a:cs typeface="Arial" panose="020B0604020202020204" pitchFamily="34" charset="0"/>
              </a:rPr>
              <a:t>học tập</a:t>
            </a:r>
            <a:r>
              <a:rPr lang="vi-VN" sz="2200" b="1">
                <a:solidFill>
                  <a:srgbClr val="C00000"/>
                </a:solidFill>
                <a:latin typeface="Arial" panose="020B0604020202020204" pitchFamily="34" charset="0"/>
                <a:cs typeface="Arial" panose="020B0604020202020204" pitchFamily="34" charset="0"/>
              </a:rPr>
              <a:t>, vui chơi và tìm kiếm thông tin</a:t>
            </a:r>
            <a:endParaRPr lang="en-US" sz="2200" b="1">
              <a:solidFill>
                <a:srgbClr val="C00000"/>
              </a:solidFill>
              <a:latin typeface="Arial" panose="020B0604020202020204" pitchFamily="34" charset="0"/>
              <a:cs typeface="Arial" panose="020B0604020202020204" pitchFamily="34" charset="0"/>
            </a:endParaRPr>
          </a:p>
        </p:txBody>
      </p:sp>
      <p:grpSp>
        <p:nvGrpSpPr>
          <p:cNvPr id="12" name="Group 11"/>
          <p:cNvGrpSpPr/>
          <p:nvPr/>
        </p:nvGrpSpPr>
        <p:grpSpPr>
          <a:xfrm>
            <a:off x="152400" y="1905000"/>
            <a:ext cx="4724400" cy="4465109"/>
            <a:chOff x="304800" y="2636837"/>
            <a:chExt cx="9448800" cy="669766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636837"/>
              <a:ext cx="9448800" cy="5314950"/>
            </a:xfrm>
            <a:prstGeom prst="rect">
              <a:avLst/>
            </a:prstGeom>
            <a:ln>
              <a:solidFill>
                <a:schemeClr val="tx1"/>
              </a:solidFill>
            </a:ln>
          </p:spPr>
        </p:pic>
        <p:sp>
          <p:nvSpPr>
            <p:cNvPr id="8" name="Rounded Rectangle 7"/>
            <p:cNvSpPr/>
            <p:nvPr/>
          </p:nvSpPr>
          <p:spPr>
            <a:xfrm>
              <a:off x="3581400" y="8343900"/>
              <a:ext cx="29718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a:solidFill>
                    <a:prstClr val="white"/>
                  </a:solidFill>
                  <a:cs typeface="Arial" panose="020B0604020202020204" pitchFamily="34" charset="0"/>
                </a:rPr>
                <a:t>olm.vn</a:t>
              </a:r>
              <a:endParaRPr lang="en-US" sz="2200">
                <a:solidFill>
                  <a:prstClr val="white"/>
                </a:solidFill>
                <a:latin typeface="Arial" panose="020B0604020202020204" pitchFamily="34" charset="0"/>
                <a:cs typeface="Arial" panose="020B0604020202020204" pitchFamily="34" charset="0"/>
              </a:endParaRPr>
            </a:p>
          </p:txBody>
        </p:sp>
      </p:grpSp>
      <p:grpSp>
        <p:nvGrpSpPr>
          <p:cNvPr id="13" name="Group 12"/>
          <p:cNvGrpSpPr/>
          <p:nvPr/>
        </p:nvGrpSpPr>
        <p:grpSpPr>
          <a:xfrm>
            <a:off x="5018941" y="1905000"/>
            <a:ext cx="3948999" cy="4465109"/>
            <a:chOff x="10037882" y="2636837"/>
            <a:chExt cx="7897998" cy="669766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882" y="2636837"/>
              <a:ext cx="7897998" cy="5314950"/>
            </a:xfrm>
            <a:prstGeom prst="rect">
              <a:avLst/>
            </a:prstGeom>
            <a:ln>
              <a:solidFill>
                <a:schemeClr val="tx1"/>
              </a:solidFill>
            </a:ln>
          </p:spPr>
        </p:pic>
        <p:sp>
          <p:nvSpPr>
            <p:cNvPr id="9" name="Rounded Rectangle 8"/>
            <p:cNvSpPr/>
            <p:nvPr/>
          </p:nvSpPr>
          <p:spPr>
            <a:xfrm>
              <a:off x="12346490" y="8343900"/>
              <a:ext cx="3280781" cy="9906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a:solidFill>
                    <a:prstClr val="white"/>
                  </a:solidFill>
                  <a:cs typeface="Arial" panose="020B0604020202020204" pitchFamily="34" charset="0"/>
                </a:rPr>
                <a:t>violympic.vn</a:t>
              </a:r>
              <a:endParaRPr lang="en-US" sz="2200">
                <a:solidFill>
                  <a:prstClr val="white"/>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a:off x="7851965" y="328795"/>
            <a:ext cx="1115975" cy="1084334"/>
          </a:xfrm>
          <a:prstGeom prst="rect">
            <a:avLst/>
          </a:prstGeom>
        </p:spPr>
      </p:pic>
      <p:pic>
        <p:nvPicPr>
          <p:cNvPr id="11" name="Picture 10"/>
          <p:cNvPicPr>
            <a:picLocks noChangeAspect="1"/>
          </p:cNvPicPr>
          <p:nvPr/>
        </p:nvPicPr>
        <p:blipFill>
          <a:blip r:embed="rId5"/>
          <a:stretch>
            <a:fillRect/>
          </a:stretch>
        </p:blipFill>
        <p:spPr>
          <a:xfrm flipH="1">
            <a:off x="152400" y="5512873"/>
            <a:ext cx="762000" cy="1345127"/>
          </a:xfrm>
          <a:prstGeom prst="rect">
            <a:avLst/>
          </a:prstGeom>
        </p:spPr>
      </p:pic>
    </p:spTree>
    <p:extLst>
      <p:ext uri="{BB962C8B-B14F-4D97-AF65-F5344CB8AC3E}">
        <p14:creationId xmlns:p14="http://schemas.microsoft.com/office/powerpoint/2010/main" val="300224050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143000"/>
            <a:ext cx="3226706" cy="4622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499" y="838200"/>
            <a:ext cx="3815179" cy="1828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151" t="26936" b="27273"/>
          <a:stretch/>
        </p:blipFill>
        <p:spPr>
          <a:xfrm>
            <a:off x="4633980" y="3835400"/>
            <a:ext cx="4072218" cy="2336800"/>
          </a:xfrm>
          <a:prstGeom prst="rect">
            <a:avLst/>
          </a:prstGeom>
        </p:spPr>
      </p:pic>
    </p:spTree>
    <p:extLst>
      <p:ext uri="{BB962C8B-B14F-4D97-AF65-F5344CB8AC3E}">
        <p14:creationId xmlns:p14="http://schemas.microsoft.com/office/powerpoint/2010/main" val="43535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6700" y="381000"/>
            <a:ext cx="4228216" cy="4470400"/>
            <a:chOff x="800984" y="2636837"/>
            <a:chExt cx="8456432" cy="67056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84" y="2636837"/>
              <a:ext cx="8456432" cy="5314950"/>
            </a:xfrm>
            <a:prstGeom prst="rect">
              <a:avLst/>
            </a:prstGeom>
            <a:ln>
              <a:solidFill>
                <a:schemeClr val="tx1"/>
              </a:solidFill>
            </a:ln>
          </p:spPr>
        </p:pic>
        <p:sp>
          <p:nvSpPr>
            <p:cNvPr id="7" name="Rounded Rectangle 6"/>
            <p:cNvSpPr/>
            <p:nvPr/>
          </p:nvSpPr>
          <p:spPr>
            <a:xfrm>
              <a:off x="2819400" y="8351837"/>
              <a:ext cx="4419600" cy="990600"/>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a:solidFill>
                    <a:prstClr val="white"/>
                  </a:solidFill>
                  <a:cs typeface="Arial" panose="020B0604020202020204" pitchFamily="34" charset="0"/>
                </a:rPr>
                <a:t>youtubekids.com</a:t>
              </a:r>
              <a:endParaRPr lang="en-US" sz="2200">
                <a:solidFill>
                  <a:prstClr val="white"/>
                </a:solidFill>
                <a:latin typeface="Arial" panose="020B0604020202020204" pitchFamily="34" charset="0"/>
                <a:cs typeface="Arial" panose="020B0604020202020204" pitchFamily="34" charset="0"/>
              </a:endParaRPr>
            </a:p>
          </p:txBody>
        </p:sp>
      </p:grpSp>
      <p:grpSp>
        <p:nvGrpSpPr>
          <p:cNvPr id="12" name="Group 11"/>
          <p:cNvGrpSpPr/>
          <p:nvPr/>
        </p:nvGrpSpPr>
        <p:grpSpPr>
          <a:xfrm>
            <a:off x="4724400" y="1492250"/>
            <a:ext cx="4228216" cy="4499244"/>
            <a:chOff x="9448800" y="2238375"/>
            <a:chExt cx="8456432" cy="6748866"/>
          </a:xfrm>
        </p:grpSpPr>
        <p:sp>
          <p:nvSpPr>
            <p:cNvPr id="10" name="Rounded Rectangle 9"/>
            <p:cNvSpPr/>
            <p:nvPr/>
          </p:nvSpPr>
          <p:spPr>
            <a:xfrm>
              <a:off x="12019224" y="2238375"/>
              <a:ext cx="3315584" cy="990600"/>
            </a:xfrm>
            <a:prstGeom prst="round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a:latin typeface="Arial" panose="020B0604020202020204" pitchFamily="34" charset="0"/>
                  <a:cs typeface="Arial" panose="020B0604020202020204" pitchFamily="34" charset="0"/>
                </a:rPr>
                <a:t>cauvong.vn</a:t>
              </a:r>
              <a:endParaRPr lang="en-US" sz="2200">
                <a:latin typeface="Arial" panose="020B0604020202020204" pitchFamily="34" charset="0"/>
                <a:cs typeface="Arial" panose="020B0604020202020204" pitchFamily="34" charset="0"/>
              </a:endParaRPr>
            </a:p>
          </p:txBody>
        </p:sp>
        <p:pic>
          <p:nvPicPr>
            <p:cNvPr id="11" name="Picture 10"/>
            <p:cNvPicPr/>
            <p:nvPr/>
          </p:nvPicPr>
          <p:blipFill>
            <a:blip r:embed="rId3"/>
            <a:stretch>
              <a:fillRect/>
            </a:stretch>
          </p:blipFill>
          <p:spPr>
            <a:xfrm>
              <a:off x="9448800" y="3585759"/>
              <a:ext cx="8456432" cy="5401482"/>
            </a:xfrm>
            <a:prstGeom prst="rect">
              <a:avLst/>
            </a:prstGeom>
            <a:ln>
              <a:solidFill>
                <a:schemeClr val="tx1"/>
              </a:solidFill>
            </a:ln>
          </p:spPr>
        </p:pic>
      </p:grpSp>
      <p:pic>
        <p:nvPicPr>
          <p:cNvPr id="13" name="Picture 12"/>
          <p:cNvPicPr>
            <a:picLocks noChangeAspect="1"/>
          </p:cNvPicPr>
          <p:nvPr/>
        </p:nvPicPr>
        <p:blipFill>
          <a:blip r:embed="rId4"/>
          <a:stretch>
            <a:fillRect/>
          </a:stretch>
        </p:blipFill>
        <p:spPr>
          <a:xfrm>
            <a:off x="254000" y="5149281"/>
            <a:ext cx="1460500" cy="170025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6679" y="279400"/>
            <a:ext cx="1392402" cy="890045"/>
          </a:xfrm>
          <a:prstGeom prst="rect">
            <a:avLst/>
          </a:prstGeom>
        </p:spPr>
      </p:pic>
    </p:spTree>
    <p:extLst>
      <p:ext uri="{BB962C8B-B14F-4D97-AF65-F5344CB8AC3E}">
        <p14:creationId xmlns:p14="http://schemas.microsoft.com/office/powerpoint/2010/main" val="97470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 y="1498600"/>
            <a:ext cx="4221880" cy="4622800"/>
            <a:chOff x="457200" y="2247900"/>
            <a:chExt cx="8443759" cy="6934200"/>
          </a:xfrm>
        </p:grpSpPr>
        <p:pic>
          <p:nvPicPr>
            <p:cNvPr id="2" name="Picture 1"/>
            <p:cNvPicPr/>
            <p:nvPr/>
          </p:nvPicPr>
          <p:blipFill>
            <a:blip r:embed="rId2"/>
            <a:stretch>
              <a:fillRect/>
            </a:stretch>
          </p:blipFill>
          <p:spPr>
            <a:xfrm>
              <a:off x="457200" y="3543300"/>
              <a:ext cx="8443759" cy="5638800"/>
            </a:xfrm>
            <a:prstGeom prst="rect">
              <a:avLst/>
            </a:prstGeom>
            <a:ln>
              <a:solidFill>
                <a:schemeClr val="tx1"/>
              </a:solidFill>
            </a:ln>
          </p:spPr>
        </p:pic>
        <p:sp>
          <p:nvSpPr>
            <p:cNvPr id="3" name="Rounded Rectangle 2"/>
            <p:cNvSpPr/>
            <p:nvPr/>
          </p:nvSpPr>
          <p:spPr>
            <a:xfrm>
              <a:off x="3208618" y="2247900"/>
              <a:ext cx="2940921" cy="990600"/>
            </a:xfrm>
            <a:prstGeom prst="roundRect">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a:solidFill>
                    <a:prstClr val="white"/>
                  </a:solidFill>
                  <a:cs typeface="Arial" panose="020B0604020202020204" pitchFamily="34" charset="0"/>
                </a:rPr>
                <a:t>cotich.net</a:t>
              </a:r>
              <a:endParaRPr lang="en-US" sz="2200">
                <a:solidFill>
                  <a:prstClr val="white"/>
                </a:solidFill>
                <a:latin typeface="Arial" panose="020B0604020202020204" pitchFamily="34" charset="0"/>
                <a:cs typeface="Arial" panose="020B0604020202020204" pitchFamily="34" charset="0"/>
              </a:endParaRPr>
            </a:p>
          </p:txBody>
        </p:sp>
      </p:grpSp>
      <p:grpSp>
        <p:nvGrpSpPr>
          <p:cNvPr id="8" name="Group 7"/>
          <p:cNvGrpSpPr/>
          <p:nvPr/>
        </p:nvGrpSpPr>
        <p:grpSpPr>
          <a:xfrm>
            <a:off x="4686300" y="482600"/>
            <a:ext cx="4176067" cy="3962400"/>
            <a:chOff x="9372600" y="723900"/>
            <a:chExt cx="8352133" cy="5943600"/>
          </a:xfrm>
        </p:grpSpPr>
        <p:pic>
          <p:nvPicPr>
            <p:cNvPr id="5" name="Picture 4"/>
            <p:cNvPicPr/>
            <p:nvPr/>
          </p:nvPicPr>
          <p:blipFill>
            <a:blip r:embed="rId3"/>
            <a:stretch>
              <a:fillRect/>
            </a:stretch>
          </p:blipFill>
          <p:spPr>
            <a:xfrm>
              <a:off x="9372600" y="723900"/>
              <a:ext cx="8352133" cy="4715510"/>
            </a:xfrm>
            <a:prstGeom prst="rect">
              <a:avLst/>
            </a:prstGeom>
            <a:ln>
              <a:solidFill>
                <a:schemeClr val="tx1"/>
              </a:solidFill>
            </a:ln>
          </p:spPr>
        </p:pic>
        <p:sp>
          <p:nvSpPr>
            <p:cNvPr id="7" name="Rounded Rectangle 6"/>
            <p:cNvSpPr/>
            <p:nvPr/>
          </p:nvSpPr>
          <p:spPr>
            <a:xfrm>
              <a:off x="11929668" y="5676900"/>
              <a:ext cx="3237995" cy="990600"/>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dirty="0">
                  <a:solidFill>
                    <a:prstClr val="white"/>
                  </a:solidFill>
                  <a:cs typeface="Arial" panose="020B0604020202020204" pitchFamily="34" charset="0"/>
                </a:rPr>
                <a:t>zingmp3.vn</a:t>
              </a:r>
              <a:endParaRPr lang="en-US" sz="2200" dirty="0">
                <a:solidFill>
                  <a:prstClr val="white"/>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a:stretch>
            <a:fillRect/>
          </a:stretch>
        </p:blipFill>
        <p:spPr>
          <a:xfrm rot="1028465" flipH="1">
            <a:off x="8035394" y="5132971"/>
            <a:ext cx="859024" cy="151799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76200"/>
            <a:ext cx="609600" cy="812800"/>
          </a:xfrm>
          <a:prstGeom prst="rect">
            <a:avLst/>
          </a:prstGeom>
        </p:spPr>
      </p:pic>
    </p:spTree>
    <p:extLst>
      <p:ext uri="{BB962C8B-B14F-4D97-AF65-F5344CB8AC3E}">
        <p14:creationId xmlns:p14="http://schemas.microsoft.com/office/powerpoint/2010/main" val="197509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8200" y="330200"/>
            <a:ext cx="7505700" cy="6096000"/>
            <a:chOff x="1676400" y="495300"/>
            <a:chExt cx="15011400" cy="9144000"/>
          </a:xfrm>
        </p:grpSpPr>
        <p:pic>
          <p:nvPicPr>
            <p:cNvPr id="2" name="Picture 1" descr="Khám phá hơn 78 web vẽ tranh tuyệt vời nhất - Tin Học Vu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95300"/>
              <a:ext cx="15011400" cy="7885484"/>
            </a:xfrm>
            <a:prstGeom prst="rect">
              <a:avLst/>
            </a:prstGeom>
            <a:noFill/>
            <a:ln>
              <a:noFill/>
            </a:ln>
          </p:spPr>
        </p:pic>
        <p:sp>
          <p:nvSpPr>
            <p:cNvPr id="3" name="Rounded Rectangle 2"/>
            <p:cNvSpPr/>
            <p:nvPr/>
          </p:nvSpPr>
          <p:spPr>
            <a:xfrm>
              <a:off x="7427694" y="8648700"/>
              <a:ext cx="3508811" cy="9906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a:solidFill>
                    <a:prstClr val="white"/>
                  </a:solidFill>
                  <a:cs typeface="Arial" panose="020B0604020202020204" pitchFamily="34" charset="0"/>
                </a:rPr>
                <a:t>pixilart.com</a:t>
              </a:r>
              <a:endParaRPr lang="en-US" sz="220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6567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 y="836712"/>
            <a:ext cx="9144868" cy="5184576"/>
          </a:xfrm>
          <a:prstGeom prst="rect">
            <a:avLst/>
          </a:prstGeom>
        </p:spPr>
      </p:pic>
    </p:spTree>
    <p:extLst>
      <p:ext uri="{BB962C8B-B14F-4D97-AF65-F5344CB8AC3E}">
        <p14:creationId xmlns:p14="http://schemas.microsoft.com/office/powerpoint/2010/main" val="221326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4656"/>
            <a:ext cx="9144000" cy="5188688"/>
          </a:xfrm>
          <a:prstGeom prst="rect">
            <a:avLst/>
          </a:prstGeom>
        </p:spPr>
      </p:pic>
    </p:spTree>
    <p:extLst>
      <p:ext uri="{BB962C8B-B14F-4D97-AF65-F5344CB8AC3E}">
        <p14:creationId xmlns:p14="http://schemas.microsoft.com/office/powerpoint/2010/main" val="36144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19200" y="569164"/>
            <a:ext cx="7429500" cy="1067369"/>
          </a:xfrm>
          <a:prstGeom prst="rect">
            <a:avLst/>
          </a:prstGeom>
        </p:spPr>
        <p:txBody>
          <a:bodyPr wrap="square" lIns="51206" tIns="25603" rIns="51206" bIns="25603">
            <a:spAutoFit/>
          </a:bodyPr>
          <a:lstStyle/>
          <a:p>
            <a:pPr algn="just">
              <a:lnSpc>
                <a:spcPct val="150000"/>
              </a:lnSpc>
            </a:pPr>
            <a:r>
              <a:rPr lang="vi-VN" sz="2200" i="1">
                <a:solidFill>
                  <a:schemeClr val="tx2">
                    <a:lumMod val="75000"/>
                  </a:schemeClr>
                </a:solidFill>
                <a:cs typeface="Arial" panose="020B0604020202020204" pitchFamily="34" charset="0"/>
              </a:rPr>
              <a:t>Quan sát Hình 2 - SGK tr.6, trao đổi với bạn cùng bàn để đưa ra những việc mà máy tính có thể giúp chúng ta.</a:t>
            </a:r>
            <a:endParaRPr lang="en-US" sz="2200" i="1">
              <a:solidFill>
                <a:schemeClr val="tx2">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 y="396576"/>
            <a:ext cx="1228378" cy="1637837"/>
          </a:xfrm>
          <a:prstGeom prst="rect">
            <a:avLst/>
          </a:prstGeom>
        </p:spPr>
      </p:pic>
      <p:grpSp>
        <p:nvGrpSpPr>
          <p:cNvPr id="4" name="Group 3"/>
          <p:cNvGrpSpPr/>
          <p:nvPr/>
        </p:nvGrpSpPr>
        <p:grpSpPr>
          <a:xfrm>
            <a:off x="914400" y="2191762"/>
            <a:ext cx="7277100" cy="4503525"/>
            <a:chOff x="1828800" y="3287642"/>
            <a:chExt cx="14554200" cy="6755288"/>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3287642"/>
              <a:ext cx="14554200" cy="5444736"/>
            </a:xfrm>
            <a:prstGeom prst="rect">
              <a:avLst/>
            </a:prstGeom>
          </p:spPr>
        </p:pic>
        <p:sp>
          <p:nvSpPr>
            <p:cNvPr id="3" name="TextBox 2"/>
            <p:cNvSpPr txBox="1"/>
            <p:nvPr/>
          </p:nvSpPr>
          <p:spPr>
            <a:xfrm>
              <a:off x="4362450" y="8981101"/>
              <a:ext cx="9486900" cy="1061829"/>
            </a:xfrm>
            <a:prstGeom prst="rect">
              <a:avLst/>
            </a:prstGeom>
            <a:solidFill>
              <a:schemeClr val="bg2">
                <a:lumMod val="90000"/>
              </a:schemeClr>
            </a:solid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Hình 2. Sơ đồ tư duy về lợi ích của máy tính</a:t>
              </a:r>
              <a:endParaRPr lang="en-US" sz="2000" i="1">
                <a:solidFill>
                  <a:srgbClr val="0070C0"/>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4"/>
          <a:stretch>
            <a:fillRect/>
          </a:stretch>
        </p:blipFill>
        <p:spPr>
          <a:xfrm>
            <a:off x="-1" y="5156200"/>
            <a:ext cx="1563693" cy="1820385"/>
          </a:xfrm>
          <a:prstGeom prst="rect">
            <a:avLst/>
          </a:prstGeom>
        </p:spPr>
      </p:pic>
    </p:spTree>
    <p:extLst>
      <p:ext uri="{BB962C8B-B14F-4D97-AF65-F5344CB8AC3E}">
        <p14:creationId xmlns:p14="http://schemas.microsoft.com/office/powerpoint/2010/main" val="177550945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57400" y="0"/>
            <a:ext cx="5257800" cy="1100593"/>
            <a:chOff x="6400800" y="0"/>
            <a:chExt cx="5867400" cy="1650890"/>
          </a:xfrm>
        </p:grpSpPr>
        <p:sp>
          <p:nvSpPr>
            <p:cNvPr id="8" name="Round Same Side Corner Rectangle 7"/>
            <p:cNvSpPr/>
            <p:nvPr/>
          </p:nvSpPr>
          <p:spPr>
            <a:xfrm flipH="1" flipV="1">
              <a:off x="6400800" y="0"/>
              <a:ext cx="5867400" cy="1485900"/>
            </a:xfrm>
            <a:prstGeom prst="round2SameRect">
              <a:avLst>
                <a:gd name="adj1" fmla="val 39060"/>
                <a:gd name="adj2" fmla="val 0"/>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33818" y="358229"/>
              <a:ext cx="5401365" cy="1292661"/>
            </a:xfrm>
            <a:prstGeom prst="rect">
              <a:avLst/>
            </a:prstGeom>
            <a:noFill/>
          </p:spPr>
          <p:txBody>
            <a:bodyPr wrap="square" rtlCol="0">
              <a:spAutoFit/>
            </a:bodyPr>
            <a:lstStyle/>
            <a:p>
              <a:pPr algn="ctr"/>
              <a:r>
                <a:rPr lang="vi-VN" sz="2500" b="1">
                  <a:latin typeface="Arial" panose="020B0604020202020204" pitchFamily="34" charset="0"/>
                  <a:cs typeface="Arial" panose="020B0604020202020204" pitchFamily="34" charset="0"/>
                </a:rPr>
                <a:t>TRÒ CHƠI "HỎI NHANH ĐÁP GỌN"</a:t>
              </a:r>
            </a:p>
          </p:txBody>
        </p:sp>
      </p:grpSp>
      <p:pic>
        <p:nvPicPr>
          <p:cNvPr id="3" name="Picture 2"/>
          <p:cNvPicPr>
            <a:picLocks noChangeAspect="1"/>
          </p:cNvPicPr>
          <p:nvPr/>
        </p:nvPicPr>
        <p:blipFill>
          <a:blip r:embed="rId3"/>
          <a:stretch>
            <a:fillRect/>
          </a:stretch>
        </p:blipFill>
        <p:spPr>
          <a:xfrm>
            <a:off x="685801" y="2245361"/>
            <a:ext cx="990600" cy="1056639"/>
          </a:xfrm>
          <a:prstGeom prst="rect">
            <a:avLst/>
          </a:prstGeom>
        </p:spPr>
      </p:pic>
      <p:sp>
        <p:nvSpPr>
          <p:cNvPr id="4" name="Rounded Rectangular Callout 3"/>
          <p:cNvSpPr/>
          <p:nvPr/>
        </p:nvSpPr>
        <p:spPr>
          <a:xfrm>
            <a:off x="2266209" y="1635761"/>
            <a:ext cx="3715492" cy="1412239"/>
          </a:xfrm>
          <a:prstGeom prst="wedgeRoundRectCallout">
            <a:avLst>
              <a:gd name="adj1" fmla="val -63597"/>
              <a:gd name="adj2" fmla="val 37080"/>
              <a:gd name="adj3" fmla="val 16667"/>
            </a:avLst>
          </a:prstGeom>
          <a:ln/>
        </p:spPr>
        <p:style>
          <a:lnRef idx="1">
            <a:schemeClr val="accent4"/>
          </a:lnRef>
          <a:fillRef idx="2">
            <a:schemeClr val="accent4"/>
          </a:fillRef>
          <a:effectRef idx="1">
            <a:schemeClr val="accent4"/>
          </a:effectRef>
          <a:fontRef idx="minor">
            <a:schemeClr val="dk1"/>
          </a:fontRef>
        </p:style>
        <p:txBody>
          <a:bodyPr lIns="51206" tIns="25603" rIns="51206" bIns="25603" rtlCol="0" anchor="ctr"/>
          <a:lstStyle/>
          <a:p>
            <a:pPr algn="ctr">
              <a:lnSpc>
                <a:spcPct val="150000"/>
              </a:lnSpc>
            </a:pPr>
            <a:r>
              <a:rPr lang="en-US" sz="2200">
                <a:latin typeface="Arial" panose="020B0604020202020204" pitchFamily="34" charset="0"/>
                <a:cs typeface="Arial" panose="020B0604020202020204" pitchFamily="34" charset="0"/>
              </a:rPr>
              <a:t>Phần mềm soạn thảo văn bản tên là gì?</a:t>
            </a:r>
          </a:p>
        </p:txBody>
      </p:sp>
      <p:grpSp>
        <p:nvGrpSpPr>
          <p:cNvPr id="18" name="Group 17"/>
          <p:cNvGrpSpPr/>
          <p:nvPr/>
        </p:nvGrpSpPr>
        <p:grpSpPr>
          <a:xfrm>
            <a:off x="6362700" y="1498599"/>
            <a:ext cx="2349907" cy="2841487"/>
            <a:chOff x="12725400" y="2247899"/>
            <a:chExt cx="4699813" cy="426223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5400" y="2247899"/>
              <a:ext cx="4699813" cy="2937383"/>
            </a:xfrm>
            <a:prstGeom prst="rect">
              <a:avLst/>
            </a:prstGeom>
          </p:spPr>
        </p:pic>
        <p:sp>
          <p:nvSpPr>
            <p:cNvPr id="14" name="TextBox 13"/>
            <p:cNvSpPr txBox="1"/>
            <p:nvPr/>
          </p:nvSpPr>
          <p:spPr>
            <a:xfrm>
              <a:off x="13411200" y="5448300"/>
              <a:ext cx="3657599" cy="1061829"/>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Microsoft Word</a:t>
              </a:r>
              <a:endParaRPr lang="en-US" sz="2000" i="1">
                <a:solidFill>
                  <a:srgbClr val="0070C0"/>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a:stretch>
            <a:fillRect/>
          </a:stretch>
        </p:blipFill>
        <p:spPr>
          <a:xfrm>
            <a:off x="7537653" y="5054601"/>
            <a:ext cx="990600" cy="1056639"/>
          </a:xfrm>
          <a:prstGeom prst="rect">
            <a:avLst/>
          </a:prstGeom>
        </p:spPr>
      </p:pic>
      <p:sp>
        <p:nvSpPr>
          <p:cNvPr id="20" name="Rounded Rectangular Callout 19"/>
          <p:cNvSpPr/>
          <p:nvPr/>
        </p:nvSpPr>
        <p:spPr>
          <a:xfrm>
            <a:off x="3041853" y="4348481"/>
            <a:ext cx="3715492" cy="1412239"/>
          </a:xfrm>
          <a:prstGeom prst="wedgeRoundRectCallout">
            <a:avLst>
              <a:gd name="adj1" fmla="val 69300"/>
              <a:gd name="adj2" fmla="val 40917"/>
              <a:gd name="adj3" fmla="val 16667"/>
            </a:avLst>
          </a:prstGeom>
          <a:ln/>
        </p:spPr>
        <p:style>
          <a:lnRef idx="1">
            <a:schemeClr val="accent5"/>
          </a:lnRef>
          <a:fillRef idx="2">
            <a:schemeClr val="accent5"/>
          </a:fillRef>
          <a:effectRef idx="1">
            <a:schemeClr val="accent5"/>
          </a:effectRef>
          <a:fontRef idx="minor">
            <a:schemeClr val="dk1"/>
          </a:fontRef>
        </p:style>
        <p:txBody>
          <a:bodyPr lIns="51206" tIns="25603" rIns="51206" bIns="25603" rtlCol="0" anchor="ctr"/>
          <a:lstStyle/>
          <a:p>
            <a:pPr algn="ctr">
              <a:lnSpc>
                <a:spcPct val="150000"/>
              </a:lnSpc>
            </a:pPr>
            <a:r>
              <a:rPr lang="en-US" sz="2200">
                <a:latin typeface="Arial" panose="020B0604020202020204" pitchFamily="34" charset="0"/>
                <a:cs typeface="Arial" panose="020B0604020202020204" pitchFamily="34" charset="0"/>
              </a:rPr>
              <a:t>Phần mềm giúp tạo các bản trình chiếu tên là gì?</a:t>
            </a:r>
          </a:p>
        </p:txBody>
      </p:sp>
      <p:grpSp>
        <p:nvGrpSpPr>
          <p:cNvPr id="23" name="Group 22"/>
          <p:cNvGrpSpPr/>
          <p:nvPr/>
        </p:nvGrpSpPr>
        <p:grpSpPr>
          <a:xfrm>
            <a:off x="438150" y="3672839"/>
            <a:ext cx="2476500" cy="3054847"/>
            <a:chOff x="876300" y="5509259"/>
            <a:chExt cx="4953000" cy="4582271"/>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5509259"/>
              <a:ext cx="3657600" cy="3657600"/>
            </a:xfrm>
            <a:prstGeom prst="rect">
              <a:avLst/>
            </a:prstGeom>
          </p:spPr>
        </p:pic>
        <p:sp>
          <p:nvSpPr>
            <p:cNvPr id="22" name="TextBox 21"/>
            <p:cNvSpPr txBox="1"/>
            <p:nvPr/>
          </p:nvSpPr>
          <p:spPr>
            <a:xfrm>
              <a:off x="876300" y="9029701"/>
              <a:ext cx="4953000" cy="1061829"/>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Microsoft Powerpoint</a:t>
              </a:r>
              <a:endParaRPr lang="en-US" sz="20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3002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7"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ppt_w/2"/>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500"/>
                            </p:stCondLst>
                            <p:childTnLst>
                              <p:par>
                                <p:cTn id="34" presetID="17" presetClass="entr" presetSubtype="2"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ppt_x</p:attrName>
                                        </p:attrNameLst>
                                      </p:cBhvr>
                                      <p:tavLst>
                                        <p:tav tm="0">
                                          <p:val>
                                            <p:strVal val="#ppt_x+#ppt_w/2"/>
                                          </p:val>
                                        </p:tav>
                                        <p:tav tm="100000">
                                          <p:val>
                                            <p:strVal val="#ppt_x"/>
                                          </p:val>
                                        </p:tav>
                                      </p:tavLst>
                                    </p:anim>
                                    <p:anim calcmode="lin" valueType="num">
                                      <p:cBhvr>
                                        <p:cTn id="37" dur="500" fill="hold"/>
                                        <p:tgtEl>
                                          <p:spTgt spid="20"/>
                                        </p:tgtEl>
                                        <p:attrNameLst>
                                          <p:attrName>ppt_y</p:attrName>
                                        </p:attrNameLst>
                                      </p:cBhvr>
                                      <p:tavLst>
                                        <p:tav tm="0">
                                          <p:val>
                                            <p:strVal val="#ppt_y"/>
                                          </p:val>
                                        </p:tav>
                                        <p:tav tm="100000">
                                          <p:val>
                                            <p:strVal val="#ppt_y"/>
                                          </p:val>
                                        </p:tav>
                                      </p:tavLst>
                                    </p:anim>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52" y="984849"/>
            <a:ext cx="9166152" cy="5176334"/>
          </a:xfrm>
        </p:spPr>
      </p:pic>
      <p:sp>
        <p:nvSpPr>
          <p:cNvPr id="10" name="Rounded Rectangular Callout 9"/>
          <p:cNvSpPr/>
          <p:nvPr/>
        </p:nvSpPr>
        <p:spPr>
          <a:xfrm>
            <a:off x="6228183" y="2693787"/>
            <a:ext cx="2059097" cy="879229"/>
          </a:xfrm>
          <a:prstGeom prst="wedgeRoundRectCallout">
            <a:avLst>
              <a:gd name="adj1" fmla="val -42156"/>
              <a:gd name="adj2" fmla="val 90022"/>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err="1">
                <a:solidFill>
                  <a:schemeClr val="tx1"/>
                </a:solidFill>
              </a:rPr>
              <a:t>Học</a:t>
            </a:r>
            <a:r>
              <a:rPr lang="en-US" sz="2300" dirty="0">
                <a:solidFill>
                  <a:schemeClr val="tx1"/>
                </a:solidFill>
              </a:rPr>
              <a:t> </a:t>
            </a:r>
            <a:r>
              <a:rPr lang="en-US" sz="2300" dirty="0" err="1">
                <a:solidFill>
                  <a:schemeClr val="tx1"/>
                </a:solidFill>
              </a:rPr>
              <a:t>trực</a:t>
            </a:r>
            <a:r>
              <a:rPr lang="en-US" sz="2300" dirty="0">
                <a:solidFill>
                  <a:schemeClr val="tx1"/>
                </a:solidFill>
              </a:rPr>
              <a:t> </a:t>
            </a:r>
            <a:r>
              <a:rPr lang="en-US" sz="2300" dirty="0" err="1">
                <a:solidFill>
                  <a:schemeClr val="tx1"/>
                </a:solidFill>
              </a:rPr>
              <a:t>tuyến</a:t>
            </a:r>
            <a:endParaRPr lang="vi-VN" sz="2300" dirty="0">
              <a:solidFill>
                <a:schemeClr val="tx1"/>
              </a:solidFill>
            </a:endParaRPr>
          </a:p>
        </p:txBody>
      </p:sp>
    </p:spTree>
    <p:extLst>
      <p:ext uri="{BB962C8B-B14F-4D97-AF65-F5344CB8AC3E}">
        <p14:creationId xmlns:p14="http://schemas.microsoft.com/office/powerpoint/2010/main" val="164663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800100" y="1041401"/>
            <a:ext cx="990600" cy="1056639"/>
          </a:xfrm>
          <a:prstGeom prst="rect">
            <a:avLst/>
          </a:prstGeom>
        </p:spPr>
      </p:pic>
      <p:sp>
        <p:nvSpPr>
          <p:cNvPr id="16" name="Rounded Rectangular Callout 15"/>
          <p:cNvSpPr/>
          <p:nvPr/>
        </p:nvSpPr>
        <p:spPr>
          <a:xfrm>
            <a:off x="2698750" y="685801"/>
            <a:ext cx="5410200" cy="1310639"/>
          </a:xfrm>
          <a:prstGeom prst="wedgeRoundRectCallout">
            <a:avLst>
              <a:gd name="adj1" fmla="val -63597"/>
              <a:gd name="adj2" fmla="val 37080"/>
              <a:gd name="adj3" fmla="val 16667"/>
            </a:avLst>
          </a:prstGeom>
          <a:ln/>
        </p:spPr>
        <p:style>
          <a:lnRef idx="1">
            <a:schemeClr val="accent2"/>
          </a:lnRef>
          <a:fillRef idx="2">
            <a:schemeClr val="accent2"/>
          </a:fillRef>
          <a:effectRef idx="1">
            <a:schemeClr val="accent2"/>
          </a:effectRef>
          <a:fontRef idx="minor">
            <a:schemeClr val="dk1"/>
          </a:fontRef>
        </p:style>
        <p:txBody>
          <a:bodyPr lIns="51206" tIns="25603" rIns="51206" bIns="25603" rtlCol="0" anchor="ctr"/>
          <a:lstStyle/>
          <a:p>
            <a:pPr algn="ctr">
              <a:lnSpc>
                <a:spcPct val="150000"/>
              </a:lnSpc>
            </a:pPr>
            <a:r>
              <a:rPr lang="en-US" sz="2200">
                <a:latin typeface="Arial" panose="020B0604020202020204" pitchFamily="34" charset="0"/>
                <a:cs typeface="Arial" panose="020B0604020202020204" pitchFamily="34" charset="0"/>
              </a:rPr>
              <a:t>Em hãy nêu tên một số phần mềm</a:t>
            </a:r>
            <a:r>
              <a:rPr lang="vi-VN" sz="2200">
                <a:latin typeface="Arial" panose="020B0604020202020204" pitchFamily="34" charset="0"/>
                <a:cs typeface="Arial" panose="020B0604020202020204" pitchFamily="34" charset="0"/>
              </a:rPr>
              <a:t> giúp em</a:t>
            </a:r>
            <a:r>
              <a:rPr lang="en-US" sz="2200">
                <a:latin typeface="Arial" panose="020B0604020202020204" pitchFamily="34" charset="0"/>
                <a:cs typeface="Arial" panose="020B0604020202020204" pitchFamily="34" charset="0"/>
              </a:rPr>
              <a:t> chia sẻ, trao đổi thông tin.</a:t>
            </a:r>
          </a:p>
        </p:txBody>
      </p:sp>
      <p:grpSp>
        <p:nvGrpSpPr>
          <p:cNvPr id="17" name="Group 16"/>
          <p:cNvGrpSpPr/>
          <p:nvPr/>
        </p:nvGrpSpPr>
        <p:grpSpPr>
          <a:xfrm>
            <a:off x="1212850" y="3683457"/>
            <a:ext cx="1485900" cy="2533710"/>
            <a:chOff x="1219200" y="5372100"/>
            <a:chExt cx="2971800" cy="3800565"/>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5372100"/>
              <a:ext cx="2971800" cy="2971800"/>
            </a:xfrm>
            <a:prstGeom prst="rect">
              <a:avLst/>
            </a:prstGeom>
            <a:effectLst>
              <a:outerShdw blurRad="50800" dist="38100" dir="18900000" algn="bl" rotWithShape="0">
                <a:prstClr val="black">
                  <a:alpha val="40000"/>
                </a:prstClr>
              </a:outerShdw>
            </a:effectLst>
          </p:spPr>
        </p:pic>
        <p:sp>
          <p:nvSpPr>
            <p:cNvPr id="25" name="TextBox 24"/>
            <p:cNvSpPr txBox="1"/>
            <p:nvPr/>
          </p:nvSpPr>
          <p:spPr>
            <a:xfrm>
              <a:off x="1219200" y="8572500"/>
              <a:ext cx="2971800" cy="600165"/>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Zalo</a:t>
              </a:r>
              <a:endParaRPr lang="en-US" sz="2000" i="1">
                <a:solidFill>
                  <a:srgbClr val="0070C0"/>
                </a:solidFill>
                <a:latin typeface="Arial" panose="020B0604020202020204" pitchFamily="34" charset="0"/>
                <a:cs typeface="Arial" panose="020B0604020202020204" pitchFamily="34" charset="0"/>
              </a:endParaRPr>
            </a:p>
          </p:txBody>
        </p:sp>
      </p:grpSp>
      <p:grpSp>
        <p:nvGrpSpPr>
          <p:cNvPr id="26" name="Group 25"/>
          <p:cNvGrpSpPr/>
          <p:nvPr/>
        </p:nvGrpSpPr>
        <p:grpSpPr>
          <a:xfrm>
            <a:off x="6591300" y="3807054"/>
            <a:ext cx="1752600" cy="2717889"/>
            <a:chOff x="4876800" y="3390900"/>
            <a:chExt cx="3505200" cy="4076834"/>
          </a:xfrm>
        </p:grpSpPr>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19201" r="19467"/>
            <a:stretch/>
          </p:blipFill>
          <p:spPr>
            <a:xfrm>
              <a:off x="4876800" y="3390900"/>
              <a:ext cx="3505200" cy="2857500"/>
            </a:xfrm>
            <a:prstGeom prst="rect">
              <a:avLst/>
            </a:prstGeom>
          </p:spPr>
        </p:pic>
        <p:sp>
          <p:nvSpPr>
            <p:cNvPr id="28" name="TextBox 27"/>
            <p:cNvSpPr txBox="1"/>
            <p:nvPr/>
          </p:nvSpPr>
          <p:spPr>
            <a:xfrm>
              <a:off x="4889500" y="6405905"/>
              <a:ext cx="3479800" cy="1061829"/>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Messenger Kids</a:t>
              </a:r>
              <a:endParaRPr lang="en-US" sz="2000" i="1">
                <a:solidFill>
                  <a:srgbClr val="0070C0"/>
                </a:solidFill>
                <a:latin typeface="Arial" panose="020B0604020202020204" pitchFamily="34" charset="0"/>
                <a:cs typeface="Arial" panose="020B0604020202020204" pitchFamily="34" charset="0"/>
              </a:endParaRPr>
            </a:p>
          </p:txBody>
        </p:sp>
      </p:grpSp>
      <p:grpSp>
        <p:nvGrpSpPr>
          <p:cNvPr id="29" name="Group 28"/>
          <p:cNvGrpSpPr/>
          <p:nvPr/>
        </p:nvGrpSpPr>
        <p:grpSpPr>
          <a:xfrm>
            <a:off x="3924300" y="3022600"/>
            <a:ext cx="1739900" cy="2270412"/>
            <a:chOff x="9626600" y="3600450"/>
            <a:chExt cx="3479800" cy="3405618"/>
          </a:xfrm>
        </p:grpSpPr>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5200" y="3600450"/>
              <a:ext cx="3251200" cy="2438400"/>
            </a:xfrm>
            <a:prstGeom prst="rect">
              <a:avLst/>
            </a:prstGeom>
          </p:spPr>
        </p:pic>
        <p:sp>
          <p:nvSpPr>
            <p:cNvPr id="31" name="TextBox 30"/>
            <p:cNvSpPr txBox="1"/>
            <p:nvPr/>
          </p:nvSpPr>
          <p:spPr>
            <a:xfrm>
              <a:off x="9626600" y="6405903"/>
              <a:ext cx="3479800" cy="600165"/>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Gmail</a:t>
              </a:r>
              <a:endParaRPr lang="en-US" sz="2000" i="1">
                <a:solidFill>
                  <a:srgbClr val="0070C0"/>
                </a:solidFill>
                <a:latin typeface="Arial" panose="020B0604020202020204" pitchFamily="34" charset="0"/>
                <a:cs typeface="Arial" panose="020B0604020202020204" pitchFamily="34" charset="0"/>
              </a:endParaRPr>
            </a:p>
          </p:txBody>
        </p:sp>
      </p:grpSp>
      <p:sp>
        <p:nvSpPr>
          <p:cNvPr id="35" name="Freeform 25"/>
          <p:cNvSpPr/>
          <p:nvPr/>
        </p:nvSpPr>
        <p:spPr>
          <a:xfrm rot="20626831">
            <a:off x="141672" y="5554384"/>
            <a:ext cx="564817" cy="1387118"/>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732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ppt_w/2"/>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800100" y="1041401"/>
            <a:ext cx="990600" cy="1056639"/>
          </a:xfrm>
          <a:prstGeom prst="rect">
            <a:avLst/>
          </a:prstGeom>
        </p:spPr>
      </p:pic>
      <p:sp>
        <p:nvSpPr>
          <p:cNvPr id="16" name="Rounded Rectangular Callout 15"/>
          <p:cNvSpPr/>
          <p:nvPr/>
        </p:nvSpPr>
        <p:spPr>
          <a:xfrm>
            <a:off x="2667000" y="671275"/>
            <a:ext cx="5219700" cy="1310639"/>
          </a:xfrm>
          <a:prstGeom prst="wedgeRoundRectCallout">
            <a:avLst>
              <a:gd name="adj1" fmla="val -63597"/>
              <a:gd name="adj2" fmla="val 37080"/>
              <a:gd name="adj3" fmla="val 16667"/>
            </a:avLst>
          </a:prstGeom>
          <a:ln/>
        </p:spPr>
        <p:style>
          <a:lnRef idx="1">
            <a:schemeClr val="accent1"/>
          </a:lnRef>
          <a:fillRef idx="2">
            <a:schemeClr val="accent1"/>
          </a:fillRef>
          <a:effectRef idx="1">
            <a:schemeClr val="accent1"/>
          </a:effectRef>
          <a:fontRef idx="minor">
            <a:schemeClr val="dk1"/>
          </a:fontRef>
        </p:style>
        <p:txBody>
          <a:bodyPr lIns="51206" tIns="25603" rIns="51206" bIns="25603" rtlCol="0" anchor="ctr"/>
          <a:lstStyle/>
          <a:p>
            <a:pPr algn="ctr">
              <a:lnSpc>
                <a:spcPct val="150000"/>
              </a:lnSpc>
            </a:pPr>
            <a:r>
              <a:rPr lang="en-US" sz="2200">
                <a:latin typeface="Arial" panose="020B0604020202020204" pitchFamily="34" charset="0"/>
                <a:cs typeface="Arial" panose="020B0604020202020204" pitchFamily="34" charset="0"/>
              </a:rPr>
              <a:t>Em hãy nêu tên một số phần mềm hỗ trợ học trực tuyến.</a:t>
            </a:r>
          </a:p>
        </p:txBody>
      </p:sp>
      <p:sp>
        <p:nvSpPr>
          <p:cNvPr id="35" name="Freeform 25"/>
          <p:cNvSpPr/>
          <p:nvPr/>
        </p:nvSpPr>
        <p:spPr>
          <a:xfrm rot="20626831">
            <a:off x="141672" y="5554384"/>
            <a:ext cx="564817" cy="1387118"/>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870200"/>
            <a:ext cx="2606435" cy="3302921"/>
          </a:xfrm>
          <a:prstGeom prst="rect">
            <a:avLst/>
          </a:prstGeom>
        </p:spPr>
      </p:pic>
      <p:grpSp>
        <p:nvGrpSpPr>
          <p:cNvPr id="18" name="Group 17"/>
          <p:cNvGrpSpPr/>
          <p:nvPr/>
        </p:nvGrpSpPr>
        <p:grpSpPr>
          <a:xfrm>
            <a:off x="3363356" y="3168480"/>
            <a:ext cx="2560542" cy="2760044"/>
            <a:chOff x="6383509" y="5632450"/>
            <a:chExt cx="5121084" cy="4140066"/>
          </a:xfrm>
        </p:grpSpPr>
        <p:pic>
          <p:nvPicPr>
            <p:cNvPr id="19" name="Picture 18"/>
            <p:cNvPicPr>
              <a:picLocks noChangeAspect="1"/>
            </p:cNvPicPr>
            <p:nvPr/>
          </p:nvPicPr>
          <p:blipFill>
            <a:blip r:embed="rId7"/>
            <a:stretch>
              <a:fillRect/>
            </a:stretch>
          </p:blipFill>
          <p:spPr>
            <a:xfrm>
              <a:off x="6383509" y="8876326"/>
              <a:ext cx="5121084" cy="89619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6636" y="5632450"/>
              <a:ext cx="3034830" cy="2822681"/>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8900" y="3192472"/>
            <a:ext cx="2327387" cy="2752525"/>
          </a:xfrm>
          <a:prstGeom prst="rect">
            <a:avLst/>
          </a:prstGeom>
        </p:spPr>
      </p:pic>
    </p:spTree>
    <p:extLst>
      <p:ext uri="{BB962C8B-B14F-4D97-AF65-F5344CB8AC3E}">
        <p14:creationId xmlns:p14="http://schemas.microsoft.com/office/powerpoint/2010/main" val="7585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ppt_w/2"/>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7" y="836712"/>
            <a:ext cx="9237036" cy="5184576"/>
          </a:xfrm>
          <a:prstGeom prst="rect">
            <a:avLst/>
          </a:prstGeom>
        </p:spPr>
      </p:pic>
    </p:spTree>
    <p:extLst>
      <p:ext uri="{BB962C8B-B14F-4D97-AF65-F5344CB8AC3E}">
        <p14:creationId xmlns:p14="http://schemas.microsoft.com/office/powerpoint/2010/main" val="289134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438400" cy="7092103"/>
            <a:chOff x="0" y="0"/>
            <a:chExt cx="1389657" cy="2801818"/>
          </a:xfrm>
        </p:grpSpPr>
        <p:sp>
          <p:nvSpPr>
            <p:cNvPr id="3"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4" name="TextBox 4"/>
            <p:cNvSpPr txBox="1"/>
            <p:nvPr/>
          </p:nvSpPr>
          <p:spPr>
            <a:xfrm>
              <a:off x="0" y="-38100"/>
              <a:ext cx="1389657" cy="2839918"/>
            </a:xfrm>
            <a:prstGeom prst="rect">
              <a:avLst/>
            </a:prstGeom>
          </p:spPr>
          <p:txBody>
            <a:bodyPr lIns="50800" tIns="50800" rIns="50800" bIns="50800" rtlCol="0" anchor="ctr"/>
            <a:lstStyle/>
            <a:p>
              <a:pPr algn="ctr">
                <a:lnSpc>
                  <a:spcPts val="1489"/>
                </a:lnSpc>
                <a:spcBef>
                  <a:spcPct val="0"/>
                </a:spcBef>
              </a:pPr>
              <a:endParaRPr/>
            </a:p>
          </p:txBody>
        </p:sp>
      </p:grpSp>
      <p:sp>
        <p:nvSpPr>
          <p:cNvPr id="5" name="Freeform 5"/>
          <p:cNvSpPr/>
          <p:nvPr/>
        </p:nvSpPr>
        <p:spPr>
          <a:xfrm>
            <a:off x="2305050" y="-202801"/>
            <a:ext cx="6838950" cy="9118600"/>
          </a:xfrm>
          <a:custGeom>
            <a:avLst/>
            <a:gdLst/>
            <a:ahLst/>
            <a:cxnLst/>
            <a:rect l="l" t="t" r="r" b="b"/>
            <a:pathLst>
              <a:path w="13677900" h="13677900">
                <a:moveTo>
                  <a:pt x="0" y="0"/>
                </a:moveTo>
                <a:lnTo>
                  <a:pt x="13677900" y="0"/>
                </a:lnTo>
                <a:lnTo>
                  <a:pt x="13677900" y="13677900"/>
                </a:lnTo>
                <a:lnTo>
                  <a:pt x="0" y="13677900"/>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0" y="700375"/>
            <a:ext cx="2438400" cy="1046440"/>
          </a:xfrm>
          <a:prstGeom prst="rect">
            <a:avLst/>
          </a:prstGeom>
          <a:solidFill>
            <a:srgbClr val="FFFDEA"/>
          </a:solidFill>
        </p:spPr>
        <p:txBody>
          <a:bodyPr wrap="square" lIns="0" tIns="0" rIns="0" bIns="0" rtlCol="0" anchor="t">
            <a:spAutoFit/>
          </a:bodyPr>
          <a:lstStyle/>
          <a:p>
            <a:pPr algn="ctr"/>
            <a:r>
              <a:rPr lang="vi-VN" sz="3400" b="1">
                <a:solidFill>
                  <a:schemeClr val="tx2">
                    <a:lumMod val="75000"/>
                  </a:schemeClr>
                </a:solidFill>
                <a:latin typeface="Arial" panose="020B0604020202020204" pitchFamily="34" charset="0"/>
                <a:cs typeface="Arial" panose="020B0604020202020204" pitchFamily="34" charset="0"/>
              </a:rPr>
              <a:t>LUYỆN TẬP</a:t>
            </a:r>
            <a:endParaRPr lang="en-US" sz="3400" b="1">
              <a:solidFill>
                <a:schemeClr val="tx2">
                  <a:lumMod val="75000"/>
                </a:schemeClr>
              </a:solidFill>
              <a:latin typeface="Arial" panose="020B0604020202020204" pitchFamily="34" charset="0"/>
              <a:cs typeface="Arial" panose="020B0604020202020204" pitchFamily="34" charset="0"/>
            </a:endParaRPr>
          </a:p>
        </p:txBody>
      </p:sp>
      <p:sp>
        <p:nvSpPr>
          <p:cNvPr id="23" name="Freeform 7"/>
          <p:cNvSpPr/>
          <p:nvPr/>
        </p:nvSpPr>
        <p:spPr>
          <a:xfrm>
            <a:off x="1" y="2643845"/>
            <a:ext cx="2837693" cy="4214155"/>
          </a:xfrm>
          <a:custGeom>
            <a:avLst/>
            <a:gdLst/>
            <a:ahLst/>
            <a:cxnLst/>
            <a:rect l="l" t="t" r="r" b="b"/>
            <a:pathLst>
              <a:path w="13993669" h="10110426">
                <a:moveTo>
                  <a:pt x="0" y="0"/>
                </a:moveTo>
                <a:lnTo>
                  <a:pt x="13993669" y="0"/>
                </a:lnTo>
                <a:lnTo>
                  <a:pt x="13993669" y="10110426"/>
                </a:lnTo>
                <a:lnTo>
                  <a:pt x="0" y="10110426"/>
                </a:lnTo>
                <a:lnTo>
                  <a:pt x="0" y="0"/>
                </a:lnTo>
                <a:close/>
              </a:path>
            </a:pathLst>
          </a:custGeom>
          <a:blipFill>
            <a:blip r:embed="rId5">
              <a:extLst>
                <a:ext uri="{96DAC541-7B7A-43D3-8B79-37D633B846F1}">
                  <asvg:svgBlip xmlns:asvg="http://schemas.microsoft.com/office/drawing/2016/SVG/main" r:embed="rId6"/>
                </a:ext>
              </a:extLst>
            </a:blip>
            <a:srcRect/>
            <a:stretch>
              <a:fillRect l="-84380" b="-19604"/>
            </a:stretch>
          </a:blipFill>
        </p:spPr>
      </p:sp>
      <p:sp>
        <p:nvSpPr>
          <p:cNvPr id="7" name="Rectangle 6"/>
          <p:cNvSpPr/>
          <p:nvPr/>
        </p:nvSpPr>
        <p:spPr>
          <a:xfrm>
            <a:off x="2874780" y="783007"/>
            <a:ext cx="4284813" cy="390260"/>
          </a:xfrm>
          <a:prstGeom prst="rect">
            <a:avLst/>
          </a:prstGeom>
        </p:spPr>
        <p:txBody>
          <a:bodyPr wrap="none" lIns="51206" tIns="25603" rIns="51206" bIns="25603">
            <a:spAutoFit/>
          </a:bodyPr>
          <a:lstStyle/>
          <a:p>
            <a:r>
              <a:rPr lang="en-US" sz="2200">
                <a:latin typeface="Arial" panose="020B0604020202020204" pitchFamily="34" charset="0"/>
                <a:cs typeface="Arial" panose="020B0604020202020204" pitchFamily="34" charset="0"/>
              </a:rPr>
              <a:t>Trong các câu sau, câu nào </a:t>
            </a:r>
            <a:r>
              <a:rPr lang="en-US" sz="2200" b="1">
                <a:latin typeface="Arial" panose="020B0604020202020204" pitchFamily="34" charset="0"/>
                <a:cs typeface="Arial" panose="020B0604020202020204" pitchFamily="34" charset="0"/>
              </a:rPr>
              <a:t>SAI</a:t>
            </a:r>
            <a:r>
              <a:rPr lang="en-US" sz="2200">
                <a:latin typeface="Arial" panose="020B0604020202020204" pitchFamily="34" charset="0"/>
                <a:cs typeface="Arial" panose="020B0604020202020204" pitchFamily="34" charset="0"/>
              </a:rPr>
              <a:t>?</a:t>
            </a:r>
          </a:p>
        </p:txBody>
      </p:sp>
      <p:sp>
        <p:nvSpPr>
          <p:cNvPr id="11" name="Oval 10"/>
          <p:cNvSpPr/>
          <p:nvPr/>
        </p:nvSpPr>
        <p:spPr>
          <a:xfrm>
            <a:off x="2873253" y="1665695"/>
            <a:ext cx="419100" cy="558800"/>
          </a:xfrm>
          <a:prstGeom prst="ellipse">
            <a:avLst/>
          </a:prstGeom>
        </p:spPr>
        <p:style>
          <a:lnRef idx="3">
            <a:schemeClr val="lt1"/>
          </a:lnRef>
          <a:fillRef idx="1">
            <a:schemeClr val="accent4"/>
          </a:fillRef>
          <a:effectRef idx="1">
            <a:schemeClr val="accent4"/>
          </a:effectRef>
          <a:fontRef idx="minor">
            <a:schemeClr val="lt1"/>
          </a:fontRef>
        </p:style>
        <p:txBody>
          <a:bodyPr lIns="51206" tIns="25603" rIns="51206" bIns="25603" rtlCol="0" anchor="ctr"/>
          <a:lstStyle/>
          <a:p>
            <a:pPr algn="ctr"/>
            <a:r>
              <a:rPr lang="vi-VN" sz="2200">
                <a:latin typeface="Arial" panose="020B0604020202020204" pitchFamily="34" charset="0"/>
                <a:cs typeface="Arial" panose="020B0604020202020204" pitchFamily="34" charset="0"/>
              </a:rPr>
              <a:t>a</a:t>
            </a:r>
            <a:endParaRPr lang="en-US" sz="2200">
              <a:latin typeface="Arial" panose="020B0604020202020204" pitchFamily="34" charset="0"/>
              <a:cs typeface="Arial" panose="020B0604020202020204" pitchFamily="34" charset="0"/>
            </a:endParaRPr>
          </a:p>
        </p:txBody>
      </p:sp>
      <p:sp>
        <p:nvSpPr>
          <p:cNvPr id="15" name="Rectangle 14"/>
          <p:cNvSpPr/>
          <p:nvPr/>
        </p:nvSpPr>
        <p:spPr>
          <a:xfrm>
            <a:off x="3426460" y="1443930"/>
            <a:ext cx="5194813" cy="1067369"/>
          </a:xfrm>
          <a:prstGeom prst="rect">
            <a:avLst/>
          </a:prstGeom>
        </p:spPr>
        <p:txBody>
          <a:bodyPr wrap="square" lIns="51206" tIns="25603" rIns="51206" bIns="25603">
            <a:spAutoFit/>
          </a:bodyPr>
          <a:lstStyle/>
          <a:p>
            <a:pPr algn="just">
              <a:lnSpc>
                <a:spcPct val="150000"/>
              </a:lnSpc>
            </a:pPr>
            <a:r>
              <a:rPr lang="en-US" sz="2200">
                <a:latin typeface="Arial" panose="020B0604020202020204" pitchFamily="34" charset="0"/>
                <a:cs typeface="Arial" panose="020B0604020202020204" pitchFamily="34" charset="0"/>
              </a:rPr>
              <a:t>Máy tính có thể giúp em tìm kiếm thông tin, tài liệu học tập.</a:t>
            </a:r>
          </a:p>
        </p:txBody>
      </p:sp>
      <p:sp>
        <p:nvSpPr>
          <p:cNvPr id="30" name="Oval 29"/>
          <p:cNvSpPr/>
          <p:nvPr/>
        </p:nvSpPr>
        <p:spPr>
          <a:xfrm>
            <a:off x="2873253" y="2878323"/>
            <a:ext cx="419100" cy="558800"/>
          </a:xfrm>
          <a:prstGeom prst="ellipse">
            <a:avLst/>
          </a:prstGeom>
        </p:spPr>
        <p:style>
          <a:lnRef idx="3">
            <a:schemeClr val="lt1"/>
          </a:lnRef>
          <a:fillRef idx="1">
            <a:schemeClr val="accent4"/>
          </a:fillRef>
          <a:effectRef idx="1">
            <a:schemeClr val="accent4"/>
          </a:effectRef>
          <a:fontRef idx="minor">
            <a:schemeClr val="lt1"/>
          </a:fontRef>
        </p:style>
        <p:txBody>
          <a:bodyPr lIns="51206" tIns="25603" rIns="51206" bIns="25603" rtlCol="0" anchor="ctr"/>
          <a:lstStyle/>
          <a:p>
            <a:pPr algn="ctr"/>
            <a:r>
              <a:rPr lang="vi-VN" sz="2200">
                <a:latin typeface="Arial" panose="020B0604020202020204" pitchFamily="34" charset="0"/>
                <a:cs typeface="Arial" panose="020B0604020202020204" pitchFamily="34" charset="0"/>
              </a:rPr>
              <a:t>b</a:t>
            </a:r>
            <a:endParaRPr lang="en-US" sz="2200">
              <a:latin typeface="Arial" panose="020B0604020202020204" pitchFamily="34" charset="0"/>
              <a:cs typeface="Arial" panose="020B0604020202020204" pitchFamily="34" charset="0"/>
            </a:endParaRPr>
          </a:p>
        </p:txBody>
      </p:sp>
      <p:sp>
        <p:nvSpPr>
          <p:cNvPr id="31" name="Rectangle 30"/>
          <p:cNvSpPr/>
          <p:nvPr/>
        </p:nvSpPr>
        <p:spPr>
          <a:xfrm>
            <a:off x="3426460" y="2943117"/>
            <a:ext cx="4607560" cy="728814"/>
          </a:xfrm>
          <a:prstGeom prst="rect">
            <a:avLst/>
          </a:prstGeom>
        </p:spPr>
        <p:txBody>
          <a:bodyPr wrap="square" lIns="51206" tIns="25603" rIns="51206" bIns="25603">
            <a:spAutoFit/>
          </a:bodyPr>
          <a:lstStyle/>
          <a:p>
            <a:pPr algn="just"/>
            <a:r>
              <a:rPr lang="en-US" sz="2200">
                <a:latin typeface="Arial" panose="020B0604020202020204" pitchFamily="34" charset="0"/>
                <a:cs typeface="Arial" panose="020B0604020202020204" pitchFamily="34" charset="0"/>
              </a:rPr>
              <a:t>Máy tính chỉ dùng cho mục đích giải trí.</a:t>
            </a:r>
          </a:p>
        </p:txBody>
      </p:sp>
      <p:sp>
        <p:nvSpPr>
          <p:cNvPr id="32" name="Oval 31"/>
          <p:cNvSpPr/>
          <p:nvPr/>
        </p:nvSpPr>
        <p:spPr>
          <a:xfrm>
            <a:off x="2873253" y="3908904"/>
            <a:ext cx="419100" cy="558800"/>
          </a:xfrm>
          <a:prstGeom prst="ellipse">
            <a:avLst/>
          </a:prstGeom>
        </p:spPr>
        <p:style>
          <a:lnRef idx="3">
            <a:schemeClr val="lt1"/>
          </a:lnRef>
          <a:fillRef idx="1">
            <a:schemeClr val="accent4"/>
          </a:fillRef>
          <a:effectRef idx="1">
            <a:schemeClr val="accent4"/>
          </a:effectRef>
          <a:fontRef idx="minor">
            <a:schemeClr val="lt1"/>
          </a:fontRef>
        </p:style>
        <p:txBody>
          <a:bodyPr lIns="51206" tIns="25603" rIns="51206" bIns="25603" rtlCol="0" anchor="ctr"/>
          <a:lstStyle/>
          <a:p>
            <a:pPr algn="ctr"/>
            <a:r>
              <a:rPr lang="vi-VN" sz="2200">
                <a:latin typeface="Arial" panose="020B0604020202020204" pitchFamily="34" charset="0"/>
                <a:cs typeface="Arial" panose="020B0604020202020204" pitchFamily="34" charset="0"/>
              </a:rPr>
              <a:t>c</a:t>
            </a:r>
            <a:endParaRPr lang="en-US" sz="2200">
              <a:latin typeface="Arial" panose="020B0604020202020204" pitchFamily="34" charset="0"/>
              <a:cs typeface="Arial" panose="020B0604020202020204" pitchFamily="34" charset="0"/>
            </a:endParaRPr>
          </a:p>
        </p:txBody>
      </p:sp>
      <p:sp>
        <p:nvSpPr>
          <p:cNvPr id="33" name="Rectangle 32"/>
          <p:cNvSpPr/>
          <p:nvPr/>
        </p:nvSpPr>
        <p:spPr>
          <a:xfrm>
            <a:off x="3426460" y="3687139"/>
            <a:ext cx="5369560" cy="1067369"/>
          </a:xfrm>
          <a:prstGeom prst="rect">
            <a:avLst/>
          </a:prstGeom>
        </p:spPr>
        <p:txBody>
          <a:bodyPr wrap="square" lIns="51206" tIns="25603" rIns="51206" bIns="25603">
            <a:spAutoFit/>
          </a:bodyPr>
          <a:lstStyle/>
          <a:p>
            <a:pPr algn="just">
              <a:lnSpc>
                <a:spcPct val="150000"/>
              </a:lnSpc>
            </a:pPr>
            <a:r>
              <a:rPr lang="en-US" sz="2200">
                <a:latin typeface="Arial" panose="020B0604020202020204" pitchFamily="34" charset="0"/>
                <a:cs typeface="Arial" panose="020B0604020202020204" pitchFamily="34" charset="0"/>
              </a:rPr>
              <a:t>Nhờ có máy tính, em có thể trao đổi thông tin, hợp tác với bạn bè.</a:t>
            </a:r>
          </a:p>
        </p:txBody>
      </p:sp>
      <p:sp>
        <p:nvSpPr>
          <p:cNvPr id="34" name="Oval 33"/>
          <p:cNvSpPr/>
          <p:nvPr/>
        </p:nvSpPr>
        <p:spPr>
          <a:xfrm>
            <a:off x="2850393" y="5327165"/>
            <a:ext cx="419100" cy="558800"/>
          </a:xfrm>
          <a:prstGeom prst="ellipse">
            <a:avLst/>
          </a:prstGeom>
        </p:spPr>
        <p:style>
          <a:lnRef idx="3">
            <a:schemeClr val="lt1"/>
          </a:lnRef>
          <a:fillRef idx="1">
            <a:schemeClr val="accent4"/>
          </a:fillRef>
          <a:effectRef idx="1">
            <a:schemeClr val="accent4"/>
          </a:effectRef>
          <a:fontRef idx="minor">
            <a:schemeClr val="lt1"/>
          </a:fontRef>
        </p:style>
        <p:txBody>
          <a:bodyPr lIns="51206" tIns="25603" rIns="51206" bIns="25603" rtlCol="0" anchor="ctr"/>
          <a:lstStyle/>
          <a:p>
            <a:pPr algn="ctr"/>
            <a:r>
              <a:rPr lang="vi-VN" sz="2200">
                <a:latin typeface="Arial" panose="020B0604020202020204" pitchFamily="34" charset="0"/>
                <a:cs typeface="Arial" panose="020B0604020202020204" pitchFamily="34" charset="0"/>
              </a:rPr>
              <a:t>d</a:t>
            </a:r>
            <a:endParaRPr lang="en-US" sz="2200">
              <a:latin typeface="Arial" panose="020B0604020202020204" pitchFamily="34" charset="0"/>
              <a:cs typeface="Arial" panose="020B0604020202020204" pitchFamily="34" charset="0"/>
            </a:endParaRPr>
          </a:p>
        </p:txBody>
      </p:sp>
      <p:sp>
        <p:nvSpPr>
          <p:cNvPr id="35" name="Rectangle 34"/>
          <p:cNvSpPr/>
          <p:nvPr/>
        </p:nvSpPr>
        <p:spPr>
          <a:xfrm>
            <a:off x="3403600" y="5105400"/>
            <a:ext cx="5217673" cy="1067369"/>
          </a:xfrm>
          <a:prstGeom prst="rect">
            <a:avLst/>
          </a:prstGeom>
        </p:spPr>
        <p:txBody>
          <a:bodyPr wrap="square" lIns="51206" tIns="25603" rIns="51206" bIns="25603">
            <a:spAutoFit/>
          </a:bodyPr>
          <a:lstStyle/>
          <a:p>
            <a:pPr algn="just">
              <a:lnSpc>
                <a:spcPct val="150000"/>
              </a:lnSpc>
            </a:pPr>
            <a:r>
              <a:rPr lang="en-US" sz="2200">
                <a:latin typeface="Arial" panose="020B0604020202020204" pitchFamily="34" charset="0"/>
                <a:cs typeface="Arial" panose="020B0604020202020204" pitchFamily="34" charset="0"/>
              </a:rPr>
              <a:t>Máy tính có thể giúp em tải hình ảnh, video về từ Internet.</a:t>
            </a:r>
          </a:p>
        </p:txBody>
      </p:sp>
    </p:spTree>
    <p:extLst>
      <p:ext uri="{BB962C8B-B14F-4D97-AF65-F5344CB8AC3E}">
        <p14:creationId xmlns:p14="http://schemas.microsoft.com/office/powerpoint/2010/main" val="36749198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strVal val="#ppt_x"/>
                                          </p:val>
                                        </p:tav>
                                        <p:tav tm="100000">
                                          <p:val>
                                            <p:strVal val="#ppt_x"/>
                                          </p:val>
                                        </p:tav>
                                      </p:tavLst>
                                    </p:anim>
                                    <p:anim calcmode="lin" valueType="num">
                                      <p:cBhvr>
                                        <p:cTn id="25" dur="500" fill="hold"/>
                                        <p:tgtEl>
                                          <p:spTgt spid="3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anim calcmode="lin" valueType="num">
                                      <p:cBhvr>
                                        <p:cTn id="35" dur="500" fill="hold"/>
                                        <p:tgtEl>
                                          <p:spTgt spid="32"/>
                                        </p:tgtEl>
                                        <p:attrNameLst>
                                          <p:attrName>ppt_x</p:attrName>
                                        </p:attrNameLst>
                                      </p:cBhvr>
                                      <p:tavLst>
                                        <p:tav tm="0">
                                          <p:val>
                                            <p:strVal val="#ppt_x"/>
                                          </p:val>
                                        </p:tav>
                                        <p:tav tm="100000">
                                          <p:val>
                                            <p:strVal val="#ppt_x"/>
                                          </p:val>
                                        </p:tav>
                                      </p:tavLst>
                                    </p:anim>
                                    <p:anim calcmode="lin" valueType="num">
                                      <p:cBhvr>
                                        <p:cTn id="36" dur="5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anim calcmode="lin" valueType="num">
                                      <p:cBhvr>
                                        <p:cTn id="51" dur="500" fill="hold"/>
                                        <p:tgtEl>
                                          <p:spTgt spid="35"/>
                                        </p:tgtEl>
                                        <p:attrNameLst>
                                          <p:attrName>ppt_x</p:attrName>
                                        </p:attrNameLst>
                                      </p:cBhvr>
                                      <p:tavLst>
                                        <p:tav tm="0">
                                          <p:val>
                                            <p:strVal val="#ppt_x"/>
                                          </p:val>
                                        </p:tav>
                                        <p:tav tm="100000">
                                          <p:val>
                                            <p:strVal val="#ppt_x"/>
                                          </p:val>
                                        </p:tav>
                                      </p:tavLst>
                                    </p:anim>
                                    <p:anim calcmode="lin" valueType="num">
                                      <p:cBhvr>
                                        <p:cTn id="5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0"/>
                                        </p:tgtEl>
                                        <p:attrNameLst>
                                          <p:attrName>fillcolor</p:attrName>
                                        </p:attrNameLst>
                                      </p:cBhvr>
                                      <p:to>
                                        <a:srgbClr val="00B050"/>
                                      </p:to>
                                    </p:animClr>
                                    <p:set>
                                      <p:cBhvr>
                                        <p:cTn id="57" dur="500" fill="hold"/>
                                        <p:tgtEl>
                                          <p:spTgt spid="30"/>
                                        </p:tgtEl>
                                        <p:attrNameLst>
                                          <p:attrName>fill.type</p:attrName>
                                        </p:attrNameLst>
                                      </p:cBhvr>
                                      <p:to>
                                        <p:strVal val="solid"/>
                                      </p:to>
                                    </p:set>
                                    <p:set>
                                      <p:cBhvr>
                                        <p:cTn id="58" dur="500" fill="hold"/>
                                        <p:tgtEl>
                                          <p:spTgt spid="3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par>
                                <p:cTn id="59" presetID="26" presetClass="emph" presetSubtype="0" repeatCount="2000" fill="hold" grpId="1" nodeType="withEffect">
                                  <p:stCondLst>
                                    <p:cond delay="0"/>
                                  </p:stCondLst>
                                  <p:childTnLst>
                                    <p:animEffect transition="out" filter="fade">
                                      <p:cBhvr>
                                        <p:cTn id="60" dur="500" tmFilter="0, 0; .2, .5; .8, .5; 1, 0"/>
                                        <p:tgtEl>
                                          <p:spTgt spid="30"/>
                                        </p:tgtEl>
                                      </p:cBhvr>
                                    </p:animEffect>
                                    <p:animScale>
                                      <p:cBhvr>
                                        <p:cTn id="6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5" grpId="0"/>
      <p:bldP spid="30" grpId="0" animBg="1"/>
      <p:bldP spid="30" grpId="1" animBg="1"/>
      <p:bldP spid="31" grpId="0"/>
      <p:bldP spid="32" grpId="0" animBg="1"/>
      <p:bldP spid="33" grpId="0"/>
      <p:bldP spid="34"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05722" y="0"/>
            <a:ext cx="6595336" cy="7092103"/>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1489"/>
                </a:lnSpc>
                <a:spcBef>
                  <a:spcPct val="0"/>
                </a:spcBef>
              </a:pPr>
              <a:endParaRPr/>
            </a:p>
          </p:txBody>
        </p:sp>
      </p:grpSp>
      <p:sp>
        <p:nvSpPr>
          <p:cNvPr id="5" name="Freeform 5"/>
          <p:cNvSpPr/>
          <p:nvPr/>
        </p:nvSpPr>
        <p:spPr>
          <a:xfrm>
            <a:off x="1324291" y="-1916769"/>
            <a:ext cx="2647771" cy="3530361"/>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65180" y="4707330"/>
            <a:ext cx="3092085" cy="412278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4045099" y="348926"/>
            <a:ext cx="4266842" cy="1038917"/>
          </a:xfrm>
          <a:prstGeom prst="rect">
            <a:avLst/>
          </a:prstGeom>
        </p:spPr>
        <p:txBody>
          <a:bodyPr lIns="0" tIns="0" rIns="0" bIns="0" rtlCol="0" anchor="t">
            <a:spAutoFit/>
          </a:bodyPr>
          <a:lstStyle/>
          <a:p>
            <a:pPr algn="ctr">
              <a:lnSpc>
                <a:spcPts val="7926"/>
              </a:lnSpc>
            </a:pPr>
            <a:r>
              <a:rPr lang="vi-VN" sz="3700" b="1">
                <a:solidFill>
                  <a:schemeClr val="tx2">
                    <a:lumMod val="75000"/>
                  </a:schemeClr>
                </a:solidFill>
                <a:latin typeface="Arial" panose="020B0604020202020204" pitchFamily="34" charset="0"/>
                <a:cs typeface="Arial" panose="020B0604020202020204" pitchFamily="34" charset="0"/>
              </a:rPr>
              <a:t>VẬN DỤNG</a:t>
            </a:r>
            <a:endParaRPr lang="en-US" sz="3700" b="1">
              <a:solidFill>
                <a:schemeClr val="tx2">
                  <a:lumMod val="75000"/>
                </a:schemeClr>
              </a:solidFill>
              <a:latin typeface="Arial" panose="020B0604020202020204" pitchFamily="34" charset="0"/>
              <a:cs typeface="Arial" panose="020B0604020202020204" pitchFamily="34" charset="0"/>
            </a:endParaRPr>
          </a:p>
        </p:txBody>
      </p:sp>
      <p:sp>
        <p:nvSpPr>
          <p:cNvPr id="14" name="Rectangle 13"/>
          <p:cNvSpPr/>
          <p:nvPr/>
        </p:nvSpPr>
        <p:spPr>
          <a:xfrm>
            <a:off x="3180520" y="1698489"/>
            <a:ext cx="5645738" cy="3606525"/>
          </a:xfrm>
          <a:prstGeom prst="rect">
            <a:avLst/>
          </a:prstGeom>
        </p:spPr>
        <p:txBody>
          <a:bodyPr wrap="square" lIns="51206" tIns="25603" rIns="51206" bIns="25603">
            <a:spAutoFit/>
          </a:bodyPr>
          <a:lstStyle/>
          <a:p>
            <a:pPr algn="just">
              <a:lnSpc>
                <a:spcPct val="150000"/>
              </a:lnSpc>
            </a:pPr>
            <a:r>
              <a:rPr lang="vi-VN" sz="2200">
                <a:latin typeface="Arial" panose="020B0604020202020204" pitchFamily="34" charset="0"/>
                <a:cs typeface="Arial" panose="020B0604020202020204" pitchFamily="34" charset="0"/>
              </a:rPr>
              <a:t>Em đã sử dụng máy tính trong các tình huống nào dưới đây? Với mỗi tình huống cho một ví dụ minh hoạ.</a:t>
            </a:r>
          </a:p>
          <a:p>
            <a:pPr algn="just">
              <a:lnSpc>
                <a:spcPct val="150000"/>
              </a:lnSpc>
            </a:pPr>
            <a:r>
              <a:rPr lang="vi-VN" sz="2200">
                <a:latin typeface="Arial" panose="020B0604020202020204" pitchFamily="34" charset="0"/>
                <a:cs typeface="Arial" panose="020B0604020202020204" pitchFamily="34" charset="0"/>
              </a:rPr>
              <a:t>a) Học trực tuyến.</a:t>
            </a:r>
          </a:p>
          <a:p>
            <a:pPr algn="just">
              <a:lnSpc>
                <a:spcPct val="150000"/>
              </a:lnSpc>
            </a:pPr>
            <a:r>
              <a:rPr lang="vi-VN" sz="2200">
                <a:latin typeface="Arial" panose="020B0604020202020204" pitchFamily="34" charset="0"/>
                <a:cs typeface="Arial" panose="020B0604020202020204" pitchFamily="34" charset="0"/>
              </a:rPr>
              <a:t>b) Tìm kiếm thông tin.</a:t>
            </a:r>
          </a:p>
          <a:p>
            <a:pPr algn="just">
              <a:lnSpc>
                <a:spcPct val="150000"/>
              </a:lnSpc>
            </a:pPr>
            <a:r>
              <a:rPr lang="vi-VN" sz="2200">
                <a:latin typeface="Arial" panose="020B0604020202020204" pitchFamily="34" charset="0"/>
                <a:cs typeface="Arial" panose="020B0604020202020204" pitchFamily="34" charset="0"/>
              </a:rPr>
              <a:t>c) Chia sẻ hình ảnh.</a:t>
            </a:r>
          </a:p>
          <a:p>
            <a:pPr algn="just">
              <a:lnSpc>
                <a:spcPct val="150000"/>
              </a:lnSpc>
            </a:pPr>
            <a:r>
              <a:rPr lang="vi-VN" sz="2200">
                <a:latin typeface="Arial" panose="020B0604020202020204" pitchFamily="34" charset="0"/>
                <a:cs typeface="Arial" panose="020B0604020202020204" pitchFamily="34" charset="0"/>
              </a:rPr>
              <a:t>d) Giải trí.</a:t>
            </a:r>
          </a:p>
        </p:txBody>
      </p:sp>
      <p:sp>
        <p:nvSpPr>
          <p:cNvPr id="15" name="Freeform 11"/>
          <p:cNvSpPr/>
          <p:nvPr/>
        </p:nvSpPr>
        <p:spPr>
          <a:xfrm flipH="1">
            <a:off x="67360" y="3740661"/>
            <a:ext cx="2887910" cy="3117339"/>
          </a:xfrm>
          <a:custGeom>
            <a:avLst/>
            <a:gdLst/>
            <a:ahLst/>
            <a:cxnLst/>
            <a:rect l="l" t="t" r="r" b="b"/>
            <a:pathLst>
              <a:path w="2327638" h="1884417">
                <a:moveTo>
                  <a:pt x="0" y="0"/>
                </a:moveTo>
                <a:lnTo>
                  <a:pt x="2327638" y="0"/>
                </a:lnTo>
                <a:lnTo>
                  <a:pt x="2327638" y="1884416"/>
                </a:lnTo>
                <a:lnTo>
                  <a:pt x="0" y="1884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600" y="-28210"/>
            <a:ext cx="2029003" cy="2705337"/>
          </a:xfrm>
          <a:prstGeom prst="rect">
            <a:avLst/>
          </a:prstGeom>
        </p:spPr>
      </p:pic>
    </p:spTree>
    <p:extLst>
      <p:ext uri="{BB962C8B-B14F-4D97-AF65-F5344CB8AC3E}">
        <p14:creationId xmlns:p14="http://schemas.microsoft.com/office/powerpoint/2010/main" val="2032817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95300" y="335848"/>
            <a:ext cx="2286000" cy="1315152"/>
            <a:chOff x="990600" y="458976"/>
            <a:chExt cx="4572000" cy="1972728"/>
          </a:xfrm>
        </p:grpSpPr>
        <p:pic>
          <p:nvPicPr>
            <p:cNvPr id="2" name="Picture 1"/>
            <p:cNvPicPr>
              <a:picLocks noChangeAspect="1"/>
            </p:cNvPicPr>
            <p:nvPr/>
          </p:nvPicPr>
          <p:blipFill>
            <a:blip r:embed="rId2"/>
            <a:stretch>
              <a:fillRect/>
            </a:stretch>
          </p:blipFill>
          <p:spPr>
            <a:xfrm>
              <a:off x="990600" y="458976"/>
              <a:ext cx="1896390" cy="1972728"/>
            </a:xfrm>
            <a:prstGeom prst="rect">
              <a:avLst/>
            </a:prstGeom>
          </p:spPr>
        </p:pic>
        <p:sp>
          <p:nvSpPr>
            <p:cNvPr id="3" name="Rounded Rectangular Callout 2"/>
            <p:cNvSpPr/>
            <p:nvPr/>
          </p:nvSpPr>
          <p:spPr>
            <a:xfrm>
              <a:off x="3429000" y="755304"/>
              <a:ext cx="2133600" cy="1122982"/>
            </a:xfrm>
            <a:prstGeom prst="wedgeRoundRectCallout">
              <a:avLst>
                <a:gd name="adj1" fmla="val -77198"/>
                <a:gd name="adj2" fmla="val 42823"/>
                <a:gd name="adj3" fmla="val 16667"/>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a:solidFill>
                    <a:schemeClr val="bg1"/>
                  </a:solidFill>
                  <a:latin typeface="Arial" panose="020B0604020202020204" pitchFamily="34" charset="0"/>
                  <a:cs typeface="Arial" panose="020B0604020202020204" pitchFamily="34" charset="0"/>
                </a:rPr>
                <a:t>Ví dụ</a:t>
              </a:r>
              <a:endParaRPr lang="en-US" sz="2200" b="1">
                <a:solidFill>
                  <a:schemeClr val="bg1"/>
                </a:solidFill>
                <a:latin typeface="Arial" panose="020B0604020202020204" pitchFamily="34" charset="0"/>
                <a:cs typeface="Arial" panose="020B0604020202020204" pitchFamily="34" charset="0"/>
              </a:endParaRPr>
            </a:p>
          </p:txBody>
        </p:sp>
      </p:grpSp>
      <p:grpSp>
        <p:nvGrpSpPr>
          <p:cNvPr id="8" name="Group 7"/>
          <p:cNvGrpSpPr/>
          <p:nvPr/>
        </p:nvGrpSpPr>
        <p:grpSpPr>
          <a:xfrm>
            <a:off x="457200" y="2086888"/>
            <a:ext cx="2514600" cy="3895537"/>
            <a:chOff x="346495" y="4716586"/>
            <a:chExt cx="5029200" cy="5843306"/>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570"/>
            <a:stretch/>
          </p:blipFill>
          <p:spPr>
            <a:xfrm>
              <a:off x="1165127" y="4716586"/>
              <a:ext cx="3391936" cy="3352800"/>
            </a:xfrm>
            <a:prstGeom prst="ellipse">
              <a:avLst/>
            </a:prstGeom>
          </p:spPr>
        </p:pic>
        <p:sp>
          <p:nvSpPr>
            <p:cNvPr id="7" name="Rectangle 6"/>
            <p:cNvSpPr/>
            <p:nvPr/>
          </p:nvSpPr>
          <p:spPr>
            <a:xfrm>
              <a:off x="346495" y="8343900"/>
              <a:ext cx="5029200" cy="2215992"/>
            </a:xfrm>
            <a:prstGeom prst="rect">
              <a:avLst/>
            </a:prstGeom>
          </p:spPr>
          <p:txBody>
            <a:bodyPr wrap="square">
              <a:spAutoFit/>
            </a:bodyPr>
            <a:lstStyle/>
            <a:p>
              <a:pPr algn="ctr">
                <a:lnSpc>
                  <a:spcPct val="150000"/>
                </a:lnSpc>
              </a:pPr>
              <a:r>
                <a:rPr lang="vi-VN" sz="2000">
                  <a:latin typeface="Arial" panose="020B0604020202020204" pitchFamily="34" charset="0"/>
                  <a:cs typeface="Arial" panose="020B0604020202020204" pitchFamily="34" charset="0"/>
                </a:rPr>
                <a:t>a) Em t</a:t>
              </a:r>
              <a:r>
                <a:rPr lang="en-US" sz="2000">
                  <a:latin typeface="Arial" panose="020B0604020202020204" pitchFamily="34" charset="0"/>
                  <a:cs typeface="Arial" panose="020B0604020202020204" pitchFamily="34" charset="0"/>
                </a:rPr>
                <a:t>ham gia lớp học trực tuyến qua phần mềm Zoom</a:t>
              </a:r>
            </a:p>
          </p:txBody>
        </p:sp>
      </p:grpSp>
      <p:grpSp>
        <p:nvGrpSpPr>
          <p:cNvPr id="9" name="Group 8"/>
          <p:cNvGrpSpPr/>
          <p:nvPr/>
        </p:nvGrpSpPr>
        <p:grpSpPr>
          <a:xfrm>
            <a:off x="3319463" y="2158878"/>
            <a:ext cx="2276475" cy="3823546"/>
            <a:chOff x="13767435" y="5295716"/>
            <a:chExt cx="4552950" cy="5735319"/>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4142" r="61364" b="13131"/>
            <a:stretch/>
          </p:blipFill>
          <p:spPr>
            <a:xfrm>
              <a:off x="14469110" y="5295716"/>
              <a:ext cx="3149600" cy="3334871"/>
            </a:xfrm>
            <a:prstGeom prst="rect">
              <a:avLst/>
            </a:prstGeom>
          </p:spPr>
        </p:pic>
        <p:sp>
          <p:nvSpPr>
            <p:cNvPr id="11" name="TextBox 10"/>
            <p:cNvSpPr txBox="1"/>
            <p:nvPr/>
          </p:nvSpPr>
          <p:spPr>
            <a:xfrm>
              <a:off x="13767435" y="8815043"/>
              <a:ext cx="4552950" cy="2215992"/>
            </a:xfrm>
            <a:prstGeom prst="rect">
              <a:avLst/>
            </a:prstGeom>
            <a:noFill/>
          </p:spPr>
          <p:txBody>
            <a:bodyPr wrap="square" rtlCol="0">
              <a:spAutoFit/>
            </a:bodyPr>
            <a:lstStyle/>
            <a:p>
              <a:pPr algn="ctr">
                <a:lnSpc>
                  <a:spcPct val="150000"/>
                </a:lnSpc>
              </a:pPr>
              <a:r>
                <a:rPr lang="vi-VN" sz="2000">
                  <a:latin typeface="Arial" panose="020B0604020202020204" pitchFamily="34" charset="0"/>
                  <a:cs typeface="Arial" panose="020B0604020202020204" pitchFamily="34" charset="0"/>
                </a:rPr>
                <a:t>b) Sử dụng Google để tìm kiếm thông tin </a:t>
              </a:r>
              <a:endParaRPr lang="en-US" sz="2000">
                <a:latin typeface="Arial" panose="020B0604020202020204" pitchFamily="34" charset="0"/>
                <a:cs typeface="Arial" panose="020B0604020202020204" pitchFamily="34" charset="0"/>
              </a:endParaRPr>
            </a:p>
          </p:txBody>
        </p:sp>
      </p:grpSp>
      <p:grpSp>
        <p:nvGrpSpPr>
          <p:cNvPr id="20" name="Group 19"/>
          <p:cNvGrpSpPr/>
          <p:nvPr/>
        </p:nvGrpSpPr>
        <p:grpSpPr>
          <a:xfrm>
            <a:off x="5829300" y="2086888"/>
            <a:ext cx="2971800" cy="4357201"/>
            <a:chOff x="11658600" y="3130331"/>
            <a:chExt cx="5943600" cy="6535802"/>
          </a:xfrm>
        </p:grpSpPr>
        <p:sp>
          <p:nvSpPr>
            <p:cNvPr id="12" name="Rectangle 11"/>
            <p:cNvSpPr/>
            <p:nvPr/>
          </p:nvSpPr>
          <p:spPr>
            <a:xfrm>
              <a:off x="11658600" y="6757645"/>
              <a:ext cx="5943600" cy="2908488"/>
            </a:xfrm>
            <a:prstGeom prst="rect">
              <a:avLst/>
            </a:prstGeom>
          </p:spPr>
          <p:txBody>
            <a:bodyPr wrap="square">
              <a:spAutoFit/>
            </a:bodyPr>
            <a:lstStyle/>
            <a:p>
              <a:pPr algn="ctr">
                <a:lnSpc>
                  <a:spcPct val="150000"/>
                </a:lnSpc>
              </a:pPr>
              <a:r>
                <a:rPr lang="vi-VN" sz="2000">
                  <a:latin typeface="Arial" panose="020B0604020202020204" pitchFamily="34" charset="0"/>
                  <a:ea typeface="Calibri" panose="020F0502020204030204" pitchFamily="34" charset="0"/>
                  <a:cs typeface="Arial" panose="020B0604020202020204" pitchFamily="34" charset="0"/>
                </a:rPr>
                <a:t>c) Em chia sẻ một bức ảnh đẹp với bạn qua phần mềm chat Messenger Kids</a:t>
              </a:r>
              <a:endParaRPr lang="en-US" sz="200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a:stretch>
              <a:fillRect/>
            </a:stretch>
          </p:blipFill>
          <p:spPr>
            <a:xfrm>
              <a:off x="12740245" y="3130331"/>
              <a:ext cx="3810330" cy="3346994"/>
            </a:xfrm>
            <a:prstGeom prst="rect">
              <a:avLst/>
            </a:prstGeom>
          </p:spPr>
        </p:pic>
      </p:gr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080"/>
            <a:ext cx="1605051" cy="2140068"/>
          </a:xfrm>
          <a:prstGeom prst="rect">
            <a:avLst/>
          </a:prstGeom>
        </p:spPr>
      </p:pic>
    </p:spTree>
    <p:extLst>
      <p:ext uri="{BB962C8B-B14F-4D97-AF65-F5344CB8AC3E}">
        <p14:creationId xmlns:p14="http://schemas.microsoft.com/office/powerpoint/2010/main" val="16123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514"/>
          <a:stretch/>
        </p:blipFill>
        <p:spPr>
          <a:xfrm>
            <a:off x="5829300" y="2412616"/>
            <a:ext cx="3314700" cy="4430144"/>
          </a:xfrm>
          <a:prstGeom prst="rect">
            <a:avLst/>
          </a:prstGeom>
        </p:spPr>
      </p:pic>
      <p:grpSp>
        <p:nvGrpSpPr>
          <p:cNvPr id="7" name="Group 6"/>
          <p:cNvGrpSpPr/>
          <p:nvPr/>
        </p:nvGrpSpPr>
        <p:grpSpPr>
          <a:xfrm>
            <a:off x="381000" y="584200"/>
            <a:ext cx="5029200" cy="3911600"/>
            <a:chOff x="762000" y="876300"/>
            <a:chExt cx="10058400" cy="5867400"/>
          </a:xfrm>
        </p:grpSpPr>
        <p:sp>
          <p:nvSpPr>
            <p:cNvPr id="5" name="Rounded Rectangular Callout 4"/>
            <p:cNvSpPr/>
            <p:nvPr/>
          </p:nvSpPr>
          <p:spPr>
            <a:xfrm>
              <a:off x="762000" y="876300"/>
              <a:ext cx="10058400" cy="5867400"/>
            </a:xfrm>
            <a:prstGeom prst="wedgeRoundRectCallout">
              <a:avLst>
                <a:gd name="adj1" fmla="val 71149"/>
                <a:gd name="adj2" fmla="val 39643"/>
                <a:gd name="adj3" fmla="val 16667"/>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509" y="1037838"/>
              <a:ext cx="8821381" cy="5544324"/>
            </a:xfrm>
            <a:prstGeom prst="rect">
              <a:avLst/>
            </a:prstGeom>
          </p:spPr>
        </p:pic>
      </p:grpSp>
      <p:sp>
        <p:nvSpPr>
          <p:cNvPr id="8" name="Rectangle 7"/>
          <p:cNvSpPr/>
          <p:nvPr/>
        </p:nvSpPr>
        <p:spPr>
          <a:xfrm>
            <a:off x="781050" y="4749800"/>
            <a:ext cx="4229100" cy="1067369"/>
          </a:xfrm>
          <a:prstGeom prst="rect">
            <a:avLst/>
          </a:prstGeom>
        </p:spPr>
        <p:txBody>
          <a:bodyPr wrap="square" lIns="51206" tIns="25603" rIns="51206" bIns="25603">
            <a:spAutoFit/>
          </a:bodyPr>
          <a:lstStyle/>
          <a:p>
            <a:pPr algn="ctr">
              <a:lnSpc>
                <a:spcPct val="150000"/>
              </a:lnSpc>
            </a:pPr>
            <a:r>
              <a:rPr lang="en-US" sz="2200">
                <a:latin typeface="Arial" panose="020B0604020202020204" pitchFamily="34" charset="0"/>
                <a:cs typeface="Arial" panose="020B0604020202020204" pitchFamily="34" charset="0"/>
              </a:rPr>
              <a:t>d) </a:t>
            </a:r>
            <a:r>
              <a:rPr lang="vi-VN" sz="2200">
                <a:latin typeface="Arial" panose="020B0604020202020204" pitchFamily="34" charset="0"/>
                <a:cs typeface="Arial" panose="020B0604020202020204" pitchFamily="34" charset="0"/>
              </a:rPr>
              <a:t>Em xem </a:t>
            </a:r>
            <a:r>
              <a:rPr lang="en-US" sz="2200">
                <a:latin typeface="Arial" panose="020B0604020202020204" pitchFamily="34" charset="0"/>
                <a:cs typeface="Arial" panose="020B0604020202020204" pitchFamily="34" charset="0"/>
              </a:rPr>
              <a:t>video trên trang web youtubekids.com</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300" y="-5080"/>
            <a:ext cx="1605051" cy="2140068"/>
          </a:xfrm>
          <a:prstGeom prst="rect">
            <a:avLst/>
          </a:prstGeom>
        </p:spPr>
      </p:pic>
    </p:spTree>
    <p:extLst>
      <p:ext uri="{BB962C8B-B14F-4D97-AF65-F5344CB8AC3E}">
        <p14:creationId xmlns:p14="http://schemas.microsoft.com/office/powerpoint/2010/main" val="336752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09900" y="0"/>
            <a:ext cx="3314700" cy="990600"/>
            <a:chOff x="6400800" y="0"/>
            <a:chExt cx="5867400" cy="1485900"/>
          </a:xfrm>
        </p:grpSpPr>
        <p:sp>
          <p:nvSpPr>
            <p:cNvPr id="3" name="Round Same Side Corner Rectangle 2"/>
            <p:cNvSpPr/>
            <p:nvPr/>
          </p:nvSpPr>
          <p:spPr>
            <a:xfrm flipH="1" flipV="1">
              <a:off x="6400800" y="0"/>
              <a:ext cx="5867400" cy="1485900"/>
            </a:xfrm>
            <a:prstGeom prst="round2SameRect">
              <a:avLst>
                <a:gd name="adj1" fmla="val 39060"/>
                <a:gd name="adj2" fmla="val 0"/>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33816" y="358229"/>
              <a:ext cx="5401364" cy="715581"/>
            </a:xfrm>
            <a:prstGeom prst="rect">
              <a:avLst/>
            </a:prstGeom>
            <a:noFill/>
          </p:spPr>
          <p:txBody>
            <a:bodyPr wrap="square" rtlCol="0">
              <a:spAutoFit/>
            </a:bodyPr>
            <a:lstStyle/>
            <a:p>
              <a:pPr algn="ctr"/>
              <a:r>
                <a:rPr lang="vi-VN" sz="2500" b="1">
                  <a:latin typeface="Arial" panose="020B0604020202020204" pitchFamily="34" charset="0"/>
                  <a:cs typeface="Arial" panose="020B0604020202020204" pitchFamily="34" charset="0"/>
                </a:rPr>
                <a:t>TRÒ CHƠI ĐỐ VUI</a:t>
              </a:r>
            </a:p>
          </p:txBody>
        </p:sp>
      </p:grpSp>
      <p:sp>
        <p:nvSpPr>
          <p:cNvPr id="8" name="Rectangle 7"/>
          <p:cNvSpPr/>
          <p:nvPr/>
        </p:nvSpPr>
        <p:spPr>
          <a:xfrm>
            <a:off x="1028700" y="1499056"/>
            <a:ext cx="3714978" cy="390260"/>
          </a:xfrm>
          <a:prstGeom prst="rect">
            <a:avLst/>
          </a:prstGeom>
        </p:spPr>
        <p:txBody>
          <a:bodyPr wrap="none" lIns="51206" tIns="25603" rIns="51206" bIns="25603">
            <a:spAutoFit/>
          </a:bodyPr>
          <a:lstStyle/>
          <a:p>
            <a:r>
              <a:rPr lang="en-US" sz="2200" b="1">
                <a:solidFill>
                  <a:srgbClr val="C00000"/>
                </a:solidFill>
                <a:latin typeface="Arial" panose="020B0604020202020204" pitchFamily="34" charset="0"/>
                <a:cs typeface="Arial" panose="020B0604020202020204" pitchFamily="34" charset="0"/>
              </a:rPr>
              <a:t>Câu 1. </a:t>
            </a:r>
            <a:r>
              <a:rPr lang="en-US" sz="2200">
                <a:latin typeface="Arial" panose="020B0604020202020204" pitchFamily="34" charset="0"/>
                <a:cs typeface="Arial" panose="020B0604020202020204" pitchFamily="34" charset="0"/>
              </a:rPr>
              <a:t>Đây là phần mềm gì?</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2209800"/>
            <a:ext cx="4254500" cy="41671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57147"/>
            <a:ext cx="739194" cy="995207"/>
          </a:xfrm>
          <a:prstGeom prst="rect">
            <a:avLst/>
          </a:prstGeom>
        </p:spPr>
      </p:pic>
      <p:sp>
        <p:nvSpPr>
          <p:cNvPr id="11" name="Rounded Rectangular Callout 10"/>
          <p:cNvSpPr/>
          <p:nvPr/>
        </p:nvSpPr>
        <p:spPr>
          <a:xfrm>
            <a:off x="6553200" y="1600200"/>
            <a:ext cx="2362200" cy="1981200"/>
          </a:xfrm>
          <a:prstGeom prst="wedgeRoundRectCallout">
            <a:avLst>
              <a:gd name="adj1" fmla="val -46625"/>
              <a:gd name="adj2" fmla="val 106464"/>
              <a:gd name="adj3" fmla="val 16667"/>
            </a:avLst>
          </a:prstGeom>
        </p:spPr>
        <p:style>
          <a:lnRef idx="1">
            <a:schemeClr val="accent3"/>
          </a:lnRef>
          <a:fillRef idx="2">
            <a:schemeClr val="accent3"/>
          </a:fillRef>
          <a:effectRef idx="1">
            <a:schemeClr val="accent3"/>
          </a:effectRef>
          <a:fontRef idx="minor">
            <a:schemeClr val="dk1"/>
          </a:fontRef>
        </p:style>
        <p:txBody>
          <a:bodyPr lIns="51206" tIns="25603" rIns="51206" bIns="25603" rtlCol="0" anchor="ctr"/>
          <a:lstStyle/>
          <a:p>
            <a:pPr algn="ctr">
              <a:lnSpc>
                <a:spcPct val="150000"/>
              </a:lnSpc>
            </a:pPr>
            <a:r>
              <a:rPr lang="vi-VN" sz="2200">
                <a:solidFill>
                  <a:schemeClr val="tx1"/>
                </a:solidFill>
                <a:latin typeface="Arial" panose="020B0604020202020204" pitchFamily="34" charset="0"/>
                <a:cs typeface="Arial" panose="020B0604020202020204" pitchFamily="34" charset="0"/>
              </a:rPr>
              <a:t>Basic Mouse Skills - phần mềm sử dụng chuột</a:t>
            </a:r>
            <a:endParaRPr lang="en-US" sz="220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419099" y="4597401"/>
            <a:ext cx="1371600" cy="2043775"/>
          </a:xfrm>
          <a:prstGeom prst="rect">
            <a:avLst/>
          </a:prstGeom>
        </p:spPr>
      </p:pic>
    </p:spTree>
    <p:extLst>
      <p:ext uri="{BB962C8B-B14F-4D97-AF65-F5344CB8AC3E}">
        <p14:creationId xmlns:p14="http://schemas.microsoft.com/office/powerpoint/2010/main" val="28879480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700" y="635000"/>
            <a:ext cx="5377292" cy="390260"/>
          </a:xfrm>
          <a:prstGeom prst="rect">
            <a:avLst/>
          </a:prstGeom>
        </p:spPr>
        <p:txBody>
          <a:bodyPr wrap="none" lIns="51206" tIns="25603" rIns="51206" bIns="25603">
            <a:spAutoFit/>
          </a:bodyPr>
          <a:lstStyle/>
          <a:p>
            <a:r>
              <a:rPr lang="en-US" sz="2200" b="1">
                <a:solidFill>
                  <a:srgbClr val="C00000"/>
                </a:solidFill>
                <a:latin typeface="Arial" panose="020B0604020202020204" pitchFamily="34" charset="0"/>
                <a:cs typeface="Arial" panose="020B0604020202020204" pitchFamily="34" charset="0"/>
              </a:rPr>
              <a:t>Câu 2. </a:t>
            </a:r>
            <a:r>
              <a:rPr lang="vi-VN" sz="2200">
                <a:latin typeface="Arial" panose="020B0604020202020204" pitchFamily="34" charset="0"/>
                <a:cs typeface="Arial" panose="020B0604020202020204" pitchFamily="34" charset="0"/>
              </a:rPr>
              <a:t>Mọi người trong hình </a:t>
            </a:r>
            <a:r>
              <a:rPr lang="en-US" sz="2200">
                <a:latin typeface="Arial" panose="020B0604020202020204" pitchFamily="34" charset="0"/>
                <a:cs typeface="Arial" panose="020B0604020202020204" pitchFamily="34" charset="0"/>
              </a:rPr>
              <a:t>đang làm gì?</a:t>
            </a:r>
          </a:p>
        </p:txBody>
      </p:sp>
      <p:pic>
        <p:nvPicPr>
          <p:cNvPr id="7" name="Picture 6" descr="Family video call Vectors &amp; Illustrations for Free Download | Freepik"/>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 y="1346200"/>
            <a:ext cx="3886200" cy="5181600"/>
          </a:xfrm>
          <a:prstGeom prst="rect">
            <a:avLst/>
          </a:prstGeom>
          <a:noFill/>
          <a:ln>
            <a:noFill/>
          </a:ln>
        </p:spPr>
      </p:pic>
      <p:grpSp>
        <p:nvGrpSpPr>
          <p:cNvPr id="11" name="Group 10"/>
          <p:cNvGrpSpPr/>
          <p:nvPr/>
        </p:nvGrpSpPr>
        <p:grpSpPr>
          <a:xfrm>
            <a:off x="4838700" y="1651000"/>
            <a:ext cx="3771900" cy="4876800"/>
            <a:chOff x="9677400" y="2476500"/>
            <a:chExt cx="7543800" cy="7315200"/>
          </a:xfrm>
        </p:grpSpPr>
        <p:pic>
          <p:nvPicPr>
            <p:cNvPr id="8" name="Picture 7"/>
            <p:cNvPicPr>
              <a:picLocks noChangeAspect="1"/>
            </p:cNvPicPr>
            <p:nvPr/>
          </p:nvPicPr>
          <p:blipFill>
            <a:blip r:embed="rId3"/>
            <a:stretch>
              <a:fillRect/>
            </a:stretch>
          </p:blipFill>
          <p:spPr>
            <a:xfrm>
              <a:off x="14554200" y="6204325"/>
              <a:ext cx="2667000" cy="3587375"/>
            </a:xfrm>
            <a:prstGeom prst="rect">
              <a:avLst/>
            </a:prstGeom>
          </p:spPr>
        </p:pic>
        <p:sp>
          <p:nvSpPr>
            <p:cNvPr id="9" name="Rounded Rectangular Callout 8"/>
            <p:cNvSpPr/>
            <p:nvPr/>
          </p:nvSpPr>
          <p:spPr>
            <a:xfrm>
              <a:off x="9677400" y="2476500"/>
              <a:ext cx="6400800" cy="3124200"/>
            </a:xfrm>
            <a:prstGeom prst="wedgeRoundRectCallout">
              <a:avLst>
                <a:gd name="adj1" fmla="val 38310"/>
                <a:gd name="adj2" fmla="val 9347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2200">
                  <a:solidFill>
                    <a:schemeClr val="tx1"/>
                  </a:solidFill>
                  <a:cs typeface="Arial" panose="020B0604020202020204" pitchFamily="34" charset="0"/>
                </a:rPr>
                <a:t>Trò chuyện với người thân, bạn bè thông qua phần mềm gọi video.</a:t>
              </a:r>
              <a:endParaRPr lang="en-US" sz="2200">
                <a:solidFill>
                  <a:schemeClr val="tx1"/>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flipH="1">
            <a:off x="8305800" y="120575"/>
            <a:ext cx="737343" cy="1028851"/>
          </a:xfrm>
          <a:prstGeom prst="rect">
            <a:avLst/>
          </a:prstGeom>
        </p:spPr>
      </p:pic>
    </p:spTree>
    <p:extLst>
      <p:ext uri="{BB962C8B-B14F-4D97-AF65-F5344CB8AC3E}">
        <p14:creationId xmlns:p14="http://schemas.microsoft.com/office/powerpoint/2010/main" val="329907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35329"/>
            <a:ext cx="5819721" cy="390260"/>
          </a:xfrm>
          <a:prstGeom prst="rect">
            <a:avLst/>
          </a:prstGeom>
        </p:spPr>
        <p:txBody>
          <a:bodyPr wrap="none" lIns="51206" tIns="25603" rIns="51206" bIns="25603">
            <a:spAutoFit/>
          </a:bodyPr>
          <a:lstStyle/>
          <a:p>
            <a:r>
              <a:rPr lang="en-US" sz="2200" b="1">
                <a:solidFill>
                  <a:srgbClr val="C00000"/>
                </a:solidFill>
                <a:latin typeface="Arial" panose="020B0604020202020204" pitchFamily="34" charset="0"/>
                <a:cs typeface="Arial" panose="020B0604020202020204" pitchFamily="34" charset="0"/>
              </a:rPr>
              <a:t>Câu 3. </a:t>
            </a:r>
            <a:r>
              <a:rPr lang="en-US" sz="2200">
                <a:latin typeface="Arial" panose="020B0604020202020204" pitchFamily="34" charset="0"/>
                <a:cs typeface="Arial" panose="020B0604020202020204" pitchFamily="34" charset="0"/>
              </a:rPr>
              <a:t>Đâu là phần mềm soạn thảo văn bản?</a:t>
            </a:r>
          </a:p>
        </p:txBody>
      </p:sp>
      <p:pic>
        <p:nvPicPr>
          <p:cNvPr id="7" name="Picture 6"/>
          <p:cNvPicPr>
            <a:picLocks noChangeAspect="1"/>
          </p:cNvPicPr>
          <p:nvPr/>
        </p:nvPicPr>
        <p:blipFill>
          <a:blip r:embed="rId3"/>
          <a:stretch>
            <a:fillRect/>
          </a:stretch>
        </p:blipFill>
        <p:spPr>
          <a:xfrm>
            <a:off x="6705600" y="838200"/>
            <a:ext cx="1761897" cy="5974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057400"/>
            <a:ext cx="2222094" cy="185174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1701799"/>
            <a:ext cx="1905000" cy="254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5100" y="2045928"/>
            <a:ext cx="1493190" cy="1851745"/>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1" b="1621"/>
          <a:stretch/>
        </p:blipFill>
        <p:spPr>
          <a:xfrm>
            <a:off x="1676400" y="4605112"/>
            <a:ext cx="2362200" cy="19366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2700" y="4557261"/>
            <a:ext cx="1600200" cy="198445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5153" y="1701800"/>
            <a:ext cx="1043409" cy="1403917"/>
          </a:xfrm>
          <a:prstGeom prst="rect">
            <a:avLst/>
          </a:prstGeom>
        </p:spPr>
      </p:pic>
    </p:spTree>
    <p:extLst>
      <p:ext uri="{BB962C8B-B14F-4D97-AF65-F5344CB8AC3E}">
        <p14:creationId xmlns:p14="http://schemas.microsoft.com/office/powerpoint/2010/main" val="368007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 calcmode="lin" valueType="num">
                                      <p:cBhvr>
                                        <p:cTn id="43" dur="500" fill="hold"/>
                                        <p:tgtEl>
                                          <p:spTgt spid="13"/>
                                        </p:tgtEl>
                                        <p:attrNameLst>
                                          <p:attrName>style.rotation</p:attrName>
                                        </p:attrNameLst>
                                      </p:cBhvr>
                                      <p:tavLst>
                                        <p:tav tm="0">
                                          <p:val>
                                            <p:fltVal val="90"/>
                                          </p:val>
                                        </p:tav>
                                        <p:tav tm="100000">
                                          <p:val>
                                            <p:fltVal val="0"/>
                                          </p:val>
                                        </p:tav>
                                      </p:tavLst>
                                    </p:anim>
                                    <p:animEffect transition="in" filter="fade">
                                      <p:cBhvr>
                                        <p:cTn id="44"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5300" y="421688"/>
            <a:ext cx="8123711" cy="1615827"/>
            <a:chOff x="990600" y="632531"/>
            <a:chExt cx="16247422" cy="2423741"/>
          </a:xfrm>
        </p:grpSpPr>
        <p:sp>
          <p:nvSpPr>
            <p:cNvPr id="2" name="Rectangle 1"/>
            <p:cNvSpPr/>
            <p:nvPr/>
          </p:nvSpPr>
          <p:spPr>
            <a:xfrm>
              <a:off x="3064822" y="632531"/>
              <a:ext cx="14173200" cy="2423741"/>
            </a:xfrm>
            <a:prstGeom prst="rect">
              <a:avLst/>
            </a:prstGeom>
          </p:spPr>
          <p:txBody>
            <a:bodyPr wrap="square">
              <a:spAutoFit/>
            </a:bodyPr>
            <a:lstStyle/>
            <a:p>
              <a:pPr algn="just">
                <a:lnSpc>
                  <a:spcPct val="150000"/>
                </a:lnSpc>
              </a:pPr>
              <a:r>
                <a:rPr lang="en-US" sz="2200" i="1">
                  <a:solidFill>
                    <a:srgbClr val="002060"/>
                  </a:solidFill>
                  <a:latin typeface="Arial" panose="020B0604020202020204" pitchFamily="34" charset="0"/>
                  <a:cs typeface="Arial" panose="020B0604020202020204" pitchFamily="34" charset="0"/>
                </a:rPr>
                <a:t>Em hãy chia sẻ cho các bạn cùng biết những công việc mà em thấy hứng thú khi sử dụng máy tính để thực hiện.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876299"/>
              <a:ext cx="1828800" cy="1306285"/>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453" y="3297117"/>
            <a:ext cx="3581400" cy="3549565"/>
          </a:xfrm>
          <a:prstGeom prst="rect">
            <a:avLst/>
          </a:prstGeom>
        </p:spPr>
      </p:pic>
      <p:grpSp>
        <p:nvGrpSpPr>
          <p:cNvPr id="17" name="Group 16"/>
          <p:cNvGrpSpPr/>
          <p:nvPr/>
        </p:nvGrpSpPr>
        <p:grpSpPr>
          <a:xfrm>
            <a:off x="1917226" y="2359323"/>
            <a:ext cx="1619250" cy="2166321"/>
            <a:chOff x="1200150" y="5600700"/>
            <a:chExt cx="3238500" cy="3249482"/>
          </a:xfrm>
        </p:grpSpPr>
        <p:sp>
          <p:nvSpPr>
            <p:cNvPr id="18" name="Oval 17"/>
            <p:cNvSpPr/>
            <p:nvPr/>
          </p:nvSpPr>
          <p:spPr>
            <a:xfrm>
              <a:off x="1200150" y="5600700"/>
              <a:ext cx="3238500" cy="3238500"/>
            </a:xfrm>
            <a:prstGeom prst="ellipse">
              <a:avLst/>
            </a:prstGeom>
            <a:solidFill>
              <a:schemeClr val="bg1"/>
            </a:solid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574" y="6308774"/>
              <a:ext cx="2533650" cy="1425465"/>
            </a:xfrm>
            <a:prstGeom prst="rect">
              <a:avLst/>
            </a:prstGeom>
          </p:spPr>
        </p:pic>
        <p:sp>
          <p:nvSpPr>
            <p:cNvPr id="20" name="TextBox 19"/>
            <p:cNvSpPr txBox="1"/>
            <p:nvPr/>
          </p:nvSpPr>
          <p:spPr>
            <a:xfrm>
              <a:off x="1552574" y="7880685"/>
              <a:ext cx="2533650" cy="969497"/>
            </a:xfrm>
            <a:prstGeom prst="rect">
              <a:avLst/>
            </a:prstGeom>
            <a:noFill/>
          </p:spPr>
          <p:txBody>
            <a:bodyPr wrap="square" rtlCol="0">
              <a:spAutoFit/>
            </a:bodyPr>
            <a:lstStyle/>
            <a:p>
              <a:pPr algn="ctr"/>
              <a:r>
                <a:rPr lang="vi-VN">
                  <a:solidFill>
                    <a:srgbClr val="0070C0"/>
                  </a:solidFill>
                  <a:latin typeface="Arial" panose="020B0604020202020204" pitchFamily="34" charset="0"/>
                  <a:cs typeface="Arial" panose="020B0604020202020204" pitchFamily="34" charset="0"/>
                </a:rPr>
                <a:t>Chơi game</a:t>
              </a:r>
              <a:endParaRPr lang="en-US">
                <a:solidFill>
                  <a:srgbClr val="0070C0"/>
                </a:solidFill>
                <a:latin typeface="Arial" panose="020B0604020202020204" pitchFamily="34" charset="0"/>
                <a:cs typeface="Arial" panose="020B0604020202020204" pitchFamily="34" charset="0"/>
              </a:endParaRPr>
            </a:p>
          </p:txBody>
        </p:sp>
      </p:grpSp>
      <p:grpSp>
        <p:nvGrpSpPr>
          <p:cNvPr id="21" name="Group 20"/>
          <p:cNvGrpSpPr/>
          <p:nvPr/>
        </p:nvGrpSpPr>
        <p:grpSpPr>
          <a:xfrm>
            <a:off x="3874528" y="1911642"/>
            <a:ext cx="1619250" cy="2216961"/>
            <a:chOff x="1200150" y="5600700"/>
            <a:chExt cx="3238500" cy="3325442"/>
          </a:xfrm>
        </p:grpSpPr>
        <p:sp>
          <p:nvSpPr>
            <p:cNvPr id="22" name="Oval 21"/>
            <p:cNvSpPr/>
            <p:nvPr/>
          </p:nvSpPr>
          <p:spPr>
            <a:xfrm>
              <a:off x="1200150" y="5600700"/>
              <a:ext cx="3238500" cy="3238500"/>
            </a:xfrm>
            <a:prstGeom prst="ellipse">
              <a:avLst/>
            </a:prstGeom>
            <a:solidFill>
              <a:schemeClr val="bg1"/>
            </a:solidFill>
            <a:ln w="2857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350" y="6134010"/>
              <a:ext cx="2314576" cy="1856630"/>
            </a:xfrm>
            <a:prstGeom prst="rect">
              <a:avLst/>
            </a:prstGeom>
          </p:spPr>
        </p:pic>
        <p:sp>
          <p:nvSpPr>
            <p:cNvPr id="24" name="TextBox 23"/>
            <p:cNvSpPr txBox="1"/>
            <p:nvPr/>
          </p:nvSpPr>
          <p:spPr>
            <a:xfrm>
              <a:off x="1537814" y="7956645"/>
              <a:ext cx="2533650" cy="969497"/>
            </a:xfrm>
            <a:prstGeom prst="rect">
              <a:avLst/>
            </a:prstGeom>
            <a:noFill/>
          </p:spPr>
          <p:txBody>
            <a:bodyPr wrap="square" rtlCol="0">
              <a:spAutoFit/>
            </a:bodyPr>
            <a:lstStyle/>
            <a:p>
              <a:pPr algn="ctr"/>
              <a:r>
                <a:rPr lang="vi-VN">
                  <a:solidFill>
                    <a:srgbClr val="0070C0"/>
                  </a:solidFill>
                  <a:latin typeface="Arial" panose="020B0604020202020204" pitchFamily="34" charset="0"/>
                  <a:cs typeface="Arial" panose="020B0604020202020204" pitchFamily="34" charset="0"/>
                </a:rPr>
                <a:t>Đọc truyện</a:t>
              </a:r>
              <a:endParaRPr lang="en-US">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6999761" y="4375498"/>
            <a:ext cx="1619250" cy="2166321"/>
            <a:chOff x="1504950" y="6548886"/>
            <a:chExt cx="3238500" cy="3249482"/>
          </a:xfrm>
        </p:grpSpPr>
        <p:grpSp>
          <p:nvGrpSpPr>
            <p:cNvPr id="9" name="Group 8"/>
            <p:cNvGrpSpPr/>
            <p:nvPr/>
          </p:nvGrpSpPr>
          <p:grpSpPr>
            <a:xfrm>
              <a:off x="1504950" y="6548886"/>
              <a:ext cx="3238500" cy="3249482"/>
              <a:chOff x="1200150" y="5600700"/>
              <a:chExt cx="3238500" cy="3249482"/>
            </a:xfrm>
          </p:grpSpPr>
          <p:sp>
            <p:nvSpPr>
              <p:cNvPr id="6" name="Oval 5"/>
              <p:cNvSpPr/>
              <p:nvPr/>
            </p:nvSpPr>
            <p:spPr>
              <a:xfrm>
                <a:off x="1200150" y="5600700"/>
                <a:ext cx="3238500" cy="3238500"/>
              </a:xfrm>
              <a:prstGeom prst="ellipse">
                <a:avLst/>
              </a:prstGeom>
              <a:solidFill>
                <a:schemeClr val="bg1"/>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728147" y="5829300"/>
                <a:ext cx="2182505" cy="2051385"/>
              </a:xfrm>
              <a:prstGeom prst="rect">
                <a:avLst/>
              </a:prstGeom>
            </p:spPr>
          </p:pic>
          <p:sp>
            <p:nvSpPr>
              <p:cNvPr id="8" name="TextBox 7"/>
              <p:cNvSpPr txBox="1"/>
              <p:nvPr/>
            </p:nvSpPr>
            <p:spPr>
              <a:xfrm>
                <a:off x="1552574" y="7880685"/>
                <a:ext cx="2533650" cy="969497"/>
              </a:xfrm>
              <a:prstGeom prst="rect">
                <a:avLst/>
              </a:prstGeom>
              <a:noFill/>
            </p:spPr>
            <p:txBody>
              <a:bodyPr wrap="square" rtlCol="0">
                <a:spAutoFit/>
              </a:bodyPr>
              <a:lstStyle/>
              <a:p>
                <a:pPr algn="ctr"/>
                <a:r>
                  <a:rPr lang="vi-VN">
                    <a:solidFill>
                      <a:srgbClr val="0070C0"/>
                    </a:solidFill>
                    <a:latin typeface="Arial" panose="020B0604020202020204" pitchFamily="34" charset="0"/>
                    <a:cs typeface="Arial" panose="020B0604020202020204" pitchFamily="34" charset="0"/>
                  </a:rPr>
                  <a:t>Nghe nhạc</a:t>
                </a:r>
                <a:endParaRPr lang="en-US">
                  <a:solidFill>
                    <a:srgbClr val="0070C0"/>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346" y="7028082"/>
              <a:ext cx="1140054" cy="1140054"/>
            </a:xfrm>
            <a:prstGeom prst="rect">
              <a:avLst/>
            </a:prstGeom>
          </p:spPr>
        </p:pic>
      </p:grpSp>
      <p:grpSp>
        <p:nvGrpSpPr>
          <p:cNvPr id="25" name="Group 24"/>
          <p:cNvGrpSpPr/>
          <p:nvPr/>
        </p:nvGrpSpPr>
        <p:grpSpPr>
          <a:xfrm>
            <a:off x="5767387" y="2355729"/>
            <a:ext cx="1619250" cy="2159000"/>
            <a:chOff x="1200150" y="5600700"/>
            <a:chExt cx="3238500" cy="3238500"/>
          </a:xfrm>
        </p:grpSpPr>
        <p:sp>
          <p:nvSpPr>
            <p:cNvPr id="26" name="Oval 25"/>
            <p:cNvSpPr/>
            <p:nvPr/>
          </p:nvSpPr>
          <p:spPr>
            <a:xfrm>
              <a:off x="1200150" y="5600700"/>
              <a:ext cx="3238500" cy="3238500"/>
            </a:xfrm>
            <a:prstGeom prst="ellipse">
              <a:avLst/>
            </a:prstGeom>
            <a:solidFill>
              <a:schemeClr val="bg1"/>
            </a:solid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7703" y="6062372"/>
              <a:ext cx="2503392" cy="1818313"/>
            </a:xfrm>
            <a:prstGeom prst="rect">
              <a:avLst/>
            </a:prstGeom>
          </p:spPr>
        </p:pic>
        <p:sp>
          <p:nvSpPr>
            <p:cNvPr id="28" name="TextBox 27"/>
            <p:cNvSpPr txBox="1"/>
            <p:nvPr/>
          </p:nvSpPr>
          <p:spPr>
            <a:xfrm>
              <a:off x="1552574" y="7880685"/>
              <a:ext cx="2533650" cy="553998"/>
            </a:xfrm>
            <a:prstGeom prst="rect">
              <a:avLst/>
            </a:prstGeom>
            <a:noFill/>
          </p:spPr>
          <p:txBody>
            <a:bodyPr wrap="square" rtlCol="0">
              <a:spAutoFit/>
            </a:bodyPr>
            <a:lstStyle/>
            <a:p>
              <a:pPr algn="ctr"/>
              <a:r>
                <a:rPr lang="vi-VN">
                  <a:solidFill>
                    <a:srgbClr val="0070C0"/>
                  </a:solidFill>
                  <a:latin typeface="Arial" panose="020B0604020202020204" pitchFamily="34" charset="0"/>
                  <a:cs typeface="Arial" panose="020B0604020202020204" pitchFamily="34" charset="0"/>
                </a:rPr>
                <a:t>Xem phim</a:t>
              </a:r>
              <a:endParaRPr lang="en-US">
                <a:solidFill>
                  <a:srgbClr val="0070C0"/>
                </a:solidFill>
                <a:latin typeface="Arial" panose="020B0604020202020204" pitchFamily="34" charset="0"/>
                <a:cs typeface="Arial" panose="020B0604020202020204" pitchFamily="34" charset="0"/>
              </a:endParaRPr>
            </a:p>
          </p:txBody>
        </p:sp>
      </p:grpSp>
      <p:grpSp>
        <p:nvGrpSpPr>
          <p:cNvPr id="35" name="Group 34"/>
          <p:cNvGrpSpPr/>
          <p:nvPr/>
        </p:nvGrpSpPr>
        <p:grpSpPr>
          <a:xfrm>
            <a:off x="672152" y="4375499"/>
            <a:ext cx="1619250" cy="2159000"/>
            <a:chOff x="13696950" y="6548886"/>
            <a:chExt cx="3238500" cy="3238500"/>
          </a:xfrm>
        </p:grpSpPr>
        <p:sp>
          <p:nvSpPr>
            <p:cNvPr id="32" name="Oval 31"/>
            <p:cNvSpPr/>
            <p:nvPr/>
          </p:nvSpPr>
          <p:spPr>
            <a:xfrm>
              <a:off x="13696950" y="6548886"/>
              <a:ext cx="3238500" cy="3238500"/>
            </a:xfrm>
            <a:prstGeom prst="ellipse">
              <a:avLst/>
            </a:prstGeom>
            <a:solidFill>
              <a:schemeClr val="bg1"/>
            </a:solid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4049374" y="8828871"/>
              <a:ext cx="2533650" cy="553998"/>
            </a:xfrm>
            <a:prstGeom prst="rect">
              <a:avLst/>
            </a:prstGeom>
            <a:noFill/>
          </p:spPr>
          <p:txBody>
            <a:bodyPr wrap="square" rtlCol="0">
              <a:spAutoFit/>
            </a:bodyPr>
            <a:lstStyle/>
            <a:p>
              <a:pPr algn="ctr"/>
              <a:r>
                <a:rPr lang="vi-VN">
                  <a:solidFill>
                    <a:srgbClr val="0070C0"/>
                  </a:solidFill>
                  <a:latin typeface="Arial" panose="020B0604020202020204" pitchFamily="34" charset="0"/>
                  <a:cs typeface="Arial" panose="020B0604020202020204" pitchFamily="34" charset="0"/>
                </a:rPr>
                <a:t>Học tập</a:t>
              </a:r>
              <a:endParaRPr lang="en-US">
                <a:solidFill>
                  <a:srgbClr val="0070C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9"/>
            <a:stretch>
              <a:fillRect/>
            </a:stretch>
          </p:blipFill>
          <p:spPr>
            <a:xfrm>
              <a:off x="13956673" y="6563249"/>
              <a:ext cx="2719052" cy="2274005"/>
            </a:xfrm>
            <a:prstGeom prst="rect">
              <a:avLst/>
            </a:prstGeom>
          </p:spPr>
        </p:pic>
      </p:grpSp>
    </p:spTree>
    <p:extLst>
      <p:ext uri="{BB962C8B-B14F-4D97-AF65-F5344CB8AC3E}">
        <p14:creationId xmlns:p14="http://schemas.microsoft.com/office/powerpoint/2010/main" val="257430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800" y="736600"/>
            <a:ext cx="3333464" cy="390260"/>
          </a:xfrm>
          <a:prstGeom prst="rect">
            <a:avLst/>
          </a:prstGeom>
        </p:spPr>
        <p:txBody>
          <a:bodyPr wrap="none" lIns="51206" tIns="25603" rIns="51206" bIns="25603">
            <a:spAutoFit/>
          </a:bodyPr>
          <a:lstStyle/>
          <a:p>
            <a:r>
              <a:rPr lang="vi-VN" sz="2200" b="1">
                <a:solidFill>
                  <a:srgbClr val="C00000"/>
                </a:solidFill>
                <a:latin typeface="Arial" panose="020B0604020202020204" pitchFamily="34" charset="0"/>
                <a:cs typeface="Arial" panose="020B0604020202020204" pitchFamily="34" charset="0"/>
              </a:rPr>
              <a:t>Câu 4. </a:t>
            </a:r>
            <a:r>
              <a:rPr lang="vi-VN" sz="2200">
                <a:latin typeface="Arial" panose="020B0604020202020204" pitchFamily="34" charset="0"/>
                <a:cs typeface="Arial" panose="020B0604020202020204" pitchFamily="34" charset="0"/>
              </a:rPr>
              <a:t>Đây là trò chơi gì?</a:t>
            </a:r>
            <a:endParaRPr lang="en-US" sz="22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048" y="-11853"/>
            <a:ext cx="3856701" cy="6869853"/>
          </a:xfrm>
          <a:prstGeom prst="rect">
            <a:avLst/>
          </a:prstGeom>
        </p:spPr>
      </p:pic>
      <p:pic>
        <p:nvPicPr>
          <p:cNvPr id="4" name="Picture 3"/>
          <p:cNvPicPr>
            <a:picLocks noChangeAspect="1"/>
          </p:cNvPicPr>
          <p:nvPr/>
        </p:nvPicPr>
        <p:blipFill>
          <a:blip r:embed="rId3"/>
          <a:stretch>
            <a:fillRect/>
          </a:stretch>
        </p:blipFill>
        <p:spPr>
          <a:xfrm>
            <a:off x="800100" y="3733800"/>
            <a:ext cx="1315720" cy="2500522"/>
          </a:xfrm>
          <a:prstGeom prst="rect">
            <a:avLst/>
          </a:prstGeom>
        </p:spPr>
      </p:pic>
      <p:sp>
        <p:nvSpPr>
          <p:cNvPr id="5" name="Rounded Rectangular Callout 4"/>
          <p:cNvSpPr/>
          <p:nvPr/>
        </p:nvSpPr>
        <p:spPr>
          <a:xfrm>
            <a:off x="2209800" y="2311400"/>
            <a:ext cx="2057400" cy="1270000"/>
          </a:xfrm>
          <a:prstGeom prst="wedgeRoundRectCallout">
            <a:avLst>
              <a:gd name="adj1" fmla="val -53077"/>
              <a:gd name="adj2" fmla="val 115572"/>
              <a:gd name="adj3" fmla="val 16667"/>
            </a:avLst>
          </a:prstGeom>
        </p:spPr>
        <p:style>
          <a:lnRef idx="1">
            <a:schemeClr val="accent3"/>
          </a:lnRef>
          <a:fillRef idx="2">
            <a:schemeClr val="accent3"/>
          </a:fillRef>
          <a:effectRef idx="1">
            <a:schemeClr val="accent3"/>
          </a:effectRef>
          <a:fontRef idx="minor">
            <a:schemeClr val="dk1"/>
          </a:fontRef>
        </p:style>
        <p:txBody>
          <a:bodyPr lIns="51206" tIns="25603" rIns="51206" bIns="25603" rtlCol="0" anchor="ctr"/>
          <a:lstStyle/>
          <a:p>
            <a:pPr algn="ctr">
              <a:lnSpc>
                <a:spcPct val="150000"/>
              </a:lnSpc>
            </a:pPr>
            <a:r>
              <a:rPr lang="vi-VN" sz="2200">
                <a:solidFill>
                  <a:schemeClr val="tx1"/>
                </a:solidFill>
                <a:latin typeface="Arial" panose="020B0604020202020204" pitchFamily="34" charset="0"/>
                <a:cs typeface="Arial" panose="020B0604020202020204" pitchFamily="34" charset="0"/>
              </a:rPr>
              <a:t>Cờ cá ngựa</a:t>
            </a:r>
            <a:endParaRPr lang="en-US" sz="2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55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3637"/>
            <a:ext cx="9144000" cy="5190726"/>
          </a:xfrm>
          <a:prstGeom prst="rect">
            <a:avLst/>
          </a:prstGeom>
        </p:spPr>
      </p:pic>
    </p:spTree>
    <p:extLst>
      <p:ext uri="{BB962C8B-B14F-4D97-AF65-F5344CB8AC3E}">
        <p14:creationId xmlns:p14="http://schemas.microsoft.com/office/powerpoint/2010/main" val="3878597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2" y="836712"/>
            <a:ext cx="9171932" cy="5168835"/>
          </a:xfrm>
          <a:prstGeom prst="rect">
            <a:avLst/>
          </a:prstGeom>
        </p:spPr>
      </p:pic>
    </p:spTree>
    <p:extLst>
      <p:ext uri="{BB962C8B-B14F-4D97-AF65-F5344CB8AC3E}">
        <p14:creationId xmlns:p14="http://schemas.microsoft.com/office/powerpoint/2010/main" val="889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1" y="692696"/>
            <a:ext cx="9113939" cy="5472608"/>
          </a:xfrm>
          <a:prstGeom prst="rect">
            <a:avLst/>
          </a:prstGeom>
        </p:spPr>
      </p:pic>
    </p:spTree>
    <p:extLst>
      <p:ext uri="{BB962C8B-B14F-4D97-AF65-F5344CB8AC3E}">
        <p14:creationId xmlns:p14="http://schemas.microsoft.com/office/powerpoint/2010/main" val="252675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1" y="908720"/>
            <a:ext cx="9121429" cy="5053064"/>
          </a:xfrm>
          <a:prstGeom prst="rect">
            <a:avLst/>
          </a:prstGeom>
        </p:spPr>
      </p:pic>
    </p:spTree>
    <p:extLst>
      <p:ext uri="{BB962C8B-B14F-4D97-AF65-F5344CB8AC3E}">
        <p14:creationId xmlns:p14="http://schemas.microsoft.com/office/powerpoint/2010/main" val="10820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9288"/>
            <a:ext cx="9143999" cy="5139424"/>
          </a:xfrm>
          <a:prstGeom prst="rect">
            <a:avLst/>
          </a:prstGeom>
        </p:spPr>
      </p:pic>
    </p:spTree>
    <p:extLst>
      <p:ext uri="{BB962C8B-B14F-4D97-AF65-F5344CB8AC3E}">
        <p14:creationId xmlns:p14="http://schemas.microsoft.com/office/powerpoint/2010/main" val="25341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9722"/>
            <a:ext cx="9149313" cy="5181565"/>
          </a:xfrm>
          <a:prstGeom prst="rect">
            <a:avLst/>
          </a:prstGeom>
        </p:spPr>
      </p:pic>
    </p:spTree>
    <p:extLst>
      <p:ext uri="{BB962C8B-B14F-4D97-AF65-F5344CB8AC3E}">
        <p14:creationId xmlns:p14="http://schemas.microsoft.com/office/powerpoint/2010/main" val="10314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57200" y="660400"/>
            <a:ext cx="1790700" cy="762000"/>
          </a:xfrm>
          <a:prstGeom prst="roundRect">
            <a:avLst/>
          </a:prstGeom>
        </p:spPr>
        <p:style>
          <a:lnRef idx="3">
            <a:schemeClr val="lt1"/>
          </a:lnRef>
          <a:fillRef idx="1">
            <a:schemeClr val="accent5"/>
          </a:fillRef>
          <a:effectRef idx="1">
            <a:schemeClr val="accent5"/>
          </a:effectRef>
          <a:fontRef idx="minor">
            <a:schemeClr val="lt1"/>
          </a:fontRef>
        </p:style>
        <p:txBody>
          <a:bodyPr lIns="51206" tIns="25603" rIns="51206" bIns="25603" rtlCol="0" anchor="ctr"/>
          <a:lstStyle/>
          <a:p>
            <a:pPr algn="ctr"/>
            <a:r>
              <a:rPr lang="vi-VN" sz="2200" b="1">
                <a:solidFill>
                  <a:schemeClr val="bg1"/>
                </a:solidFill>
                <a:latin typeface="Arial" panose="020B0604020202020204" pitchFamily="34" charset="0"/>
                <a:cs typeface="Arial" panose="020B0604020202020204" pitchFamily="34" charset="0"/>
              </a:rPr>
              <a:t>Hoạt động 1:</a:t>
            </a:r>
            <a:endParaRPr lang="en-US" sz="2200" b="1">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457200" y="1701801"/>
            <a:ext cx="3159760" cy="4114357"/>
          </a:xfrm>
          <a:prstGeom prst="rect">
            <a:avLst/>
          </a:prstGeom>
          <a:noFill/>
        </p:spPr>
        <p:txBody>
          <a:bodyPr wrap="square" lIns="51206" tIns="25603" rIns="51206" bIns="25603" rtlCol="0">
            <a:spAutoFit/>
          </a:bodyPr>
          <a:lstStyle/>
          <a:p>
            <a:pPr algn="just">
              <a:lnSpc>
                <a:spcPct val="150000"/>
              </a:lnSpc>
            </a:pPr>
            <a:r>
              <a:rPr lang="vi-VN" sz="2200">
                <a:latin typeface="Arial" panose="020B0604020202020204" pitchFamily="34" charset="0"/>
                <a:cs typeface="Arial" panose="020B0604020202020204" pitchFamily="34" charset="0"/>
              </a:rPr>
              <a:t>Bạn Hạnh đưa ra câu đố: "Dựa vào các hình ảnh gợi ý ở Hình 1, bạn hãy nêu tên của các phần mềm và website tương ứng". Em hãy giải câu đố này và so sánh kết quả với bạn khác.</a:t>
            </a:r>
            <a:endParaRPr lang="en-US" sz="22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7848600" y="118162"/>
            <a:ext cx="1151179" cy="124158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007" y="1803400"/>
            <a:ext cx="5110772" cy="4419600"/>
          </a:xfrm>
          <a:prstGeom prst="rect">
            <a:avLst/>
          </a:prstGeom>
        </p:spPr>
      </p:pic>
      <p:sp>
        <p:nvSpPr>
          <p:cNvPr id="13" name="Freeform 25"/>
          <p:cNvSpPr/>
          <p:nvPr/>
        </p:nvSpPr>
        <p:spPr>
          <a:xfrm rot="20235638">
            <a:off x="158880" y="5897887"/>
            <a:ext cx="501005" cy="1230404"/>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0993236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42901" y="685800"/>
            <a:ext cx="4086860" cy="3643016"/>
            <a:chOff x="685800" y="419100"/>
            <a:chExt cx="7239000" cy="4839618"/>
          </a:xfrm>
        </p:grpSpPr>
        <p:pic>
          <p:nvPicPr>
            <p:cNvPr id="15" name="Picture 14"/>
            <p:cNvPicPr/>
            <p:nvPr/>
          </p:nvPicPr>
          <p:blipFill>
            <a:blip r:embed="rId2"/>
            <a:stretch>
              <a:fillRect/>
            </a:stretch>
          </p:blipFill>
          <p:spPr>
            <a:xfrm>
              <a:off x="685800" y="419100"/>
              <a:ext cx="7239000" cy="4114800"/>
            </a:xfrm>
            <a:prstGeom prst="roundRect">
              <a:avLst>
                <a:gd name="adj" fmla="val 9232"/>
              </a:avLst>
            </a:prstGeom>
            <a:ln w="28575">
              <a:solidFill>
                <a:schemeClr val="accent3">
                  <a:lumMod val="75000"/>
                </a:schemeClr>
              </a:solidFill>
            </a:ln>
          </p:spPr>
        </p:pic>
        <p:sp>
          <p:nvSpPr>
            <p:cNvPr id="16" name="Rectangle 15"/>
            <p:cNvSpPr/>
            <p:nvPr/>
          </p:nvSpPr>
          <p:spPr>
            <a:xfrm>
              <a:off x="3708399" y="4686300"/>
              <a:ext cx="1193799" cy="572418"/>
            </a:xfrm>
            <a:prstGeom prst="rect">
              <a:avLst/>
            </a:prstGeom>
          </p:spPr>
          <p:txBody>
            <a:bodyPr wrap="square">
              <a:spAutoFit/>
            </a:bodyPr>
            <a:lstStyle/>
            <a:p>
              <a:pPr algn="ctr"/>
              <a:r>
                <a:rPr lang="vi-VN" sz="2200" i="1">
                  <a:latin typeface="Arial" panose="020B0604020202020204" pitchFamily="34" charset="0"/>
                  <a:cs typeface="Arial" panose="020B0604020202020204" pitchFamily="34" charset="0"/>
                </a:rPr>
                <a:t>a)</a:t>
              </a:r>
              <a:endParaRPr lang="en-US" sz="2200" i="1">
                <a:latin typeface="Arial" panose="020B0604020202020204" pitchFamily="34" charset="0"/>
                <a:cs typeface="Arial" panose="020B0604020202020204" pitchFamily="34" charset="0"/>
              </a:endParaRPr>
            </a:p>
          </p:txBody>
        </p:sp>
      </p:grpSp>
      <p:sp>
        <p:nvSpPr>
          <p:cNvPr id="17" name="Rectangle 16"/>
          <p:cNvSpPr/>
          <p:nvPr/>
        </p:nvSpPr>
        <p:spPr>
          <a:xfrm>
            <a:off x="342901" y="4781974"/>
            <a:ext cx="4079240" cy="1575200"/>
          </a:xfrm>
          <a:prstGeom prst="rect">
            <a:avLst/>
          </a:prstGeom>
          <a:solidFill>
            <a:schemeClr val="accent1">
              <a:lumMod val="20000"/>
              <a:lumOff val="80000"/>
            </a:schemeClr>
          </a:solidFill>
        </p:spPr>
        <p:txBody>
          <a:bodyPr wrap="square" lIns="51206" tIns="25603" rIns="51206" bIns="25603">
            <a:spAutoFit/>
          </a:bodyPr>
          <a:lstStyle/>
          <a:p>
            <a:pPr lvl="0" algn="ctr">
              <a:lnSpc>
                <a:spcPct val="150000"/>
              </a:lnSpc>
            </a:pPr>
            <a:r>
              <a:rPr lang="en-US" sz="2200">
                <a:solidFill>
                  <a:prstClr val="black"/>
                </a:solidFill>
                <a:latin typeface="Arial" panose="020B0604020202020204" pitchFamily="34" charset="0"/>
                <a:cs typeface="Arial" panose="020B0604020202020204" pitchFamily="34" charset="0"/>
              </a:rPr>
              <a:t>Phần mềm </a:t>
            </a:r>
            <a:r>
              <a:rPr lang="en-US" sz="2200" b="1">
                <a:solidFill>
                  <a:prstClr val="black"/>
                </a:solidFill>
                <a:latin typeface="Arial" panose="020B0604020202020204" pitchFamily="34" charset="0"/>
                <a:cs typeface="Arial" panose="020B0604020202020204" pitchFamily="34" charset="0"/>
              </a:rPr>
              <a:t>RapidTyping</a:t>
            </a:r>
            <a:r>
              <a:rPr lang="en-US" sz="2200">
                <a:solidFill>
                  <a:prstClr val="black"/>
                </a:solidFill>
                <a:latin typeface="Arial" panose="020B0604020202020204" pitchFamily="34" charset="0"/>
                <a:cs typeface="Arial" panose="020B0604020202020204" pitchFamily="34" charset="0"/>
              </a:rPr>
              <a:t> </a:t>
            </a:r>
            <a:r>
              <a:rPr lang="vi-VN" sz="2200">
                <a:solidFill>
                  <a:prstClr val="black"/>
                </a:solidFill>
                <a:cs typeface="Arial" panose="020B0604020202020204" pitchFamily="34" charset="0"/>
              </a:rPr>
              <a:t>-</a:t>
            </a:r>
            <a:r>
              <a:rPr lang="en-US" sz="2200">
                <a:solidFill>
                  <a:prstClr val="black"/>
                </a:solidFill>
                <a:latin typeface="Arial" panose="020B0604020202020204" pitchFamily="34" charset="0"/>
                <a:cs typeface="Arial" panose="020B0604020202020204" pitchFamily="34" charset="0"/>
              </a:rPr>
              <a:t> Luyện </a:t>
            </a:r>
            <a:r>
              <a:rPr lang="vi-VN" sz="2200">
                <a:solidFill>
                  <a:prstClr val="black"/>
                </a:solidFill>
                <a:latin typeface="Arial" panose="020B0604020202020204" pitchFamily="34" charset="0"/>
                <a:cs typeface="Arial" panose="020B0604020202020204" pitchFamily="34" charset="0"/>
              </a:rPr>
              <a:t>tập </a:t>
            </a:r>
            <a:r>
              <a:rPr lang="en-US" sz="2200">
                <a:solidFill>
                  <a:prstClr val="black"/>
                </a:solidFill>
                <a:latin typeface="Arial" panose="020B0604020202020204" pitchFamily="34" charset="0"/>
                <a:cs typeface="Arial" panose="020B0604020202020204" pitchFamily="34" charset="0"/>
              </a:rPr>
              <a:t>gõ bàn phím đúng cách</a:t>
            </a:r>
          </a:p>
        </p:txBody>
      </p:sp>
      <p:grpSp>
        <p:nvGrpSpPr>
          <p:cNvPr id="22" name="Group 21"/>
          <p:cNvGrpSpPr/>
          <p:nvPr/>
        </p:nvGrpSpPr>
        <p:grpSpPr>
          <a:xfrm>
            <a:off x="4617721" y="702734"/>
            <a:ext cx="4152900" cy="3643617"/>
            <a:chOff x="9220200" y="876300"/>
            <a:chExt cx="8305800" cy="5465426"/>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380"/>
            <a:stretch/>
          </p:blipFill>
          <p:spPr>
            <a:xfrm>
              <a:off x="9220200" y="876300"/>
              <a:ext cx="8305800" cy="4646114"/>
            </a:xfrm>
            <a:prstGeom prst="roundRect">
              <a:avLst>
                <a:gd name="adj" fmla="val 10544"/>
              </a:avLst>
            </a:prstGeom>
            <a:ln w="28575">
              <a:solidFill>
                <a:schemeClr val="accent3">
                  <a:lumMod val="75000"/>
                </a:schemeClr>
              </a:solidFill>
            </a:ln>
          </p:spPr>
        </p:pic>
        <p:sp>
          <p:nvSpPr>
            <p:cNvPr id="20" name="Rectangle 19"/>
            <p:cNvSpPr/>
            <p:nvPr/>
          </p:nvSpPr>
          <p:spPr>
            <a:xfrm>
              <a:off x="12699126" y="5695395"/>
              <a:ext cx="1347948" cy="646331"/>
            </a:xfrm>
            <a:prstGeom prst="rect">
              <a:avLst/>
            </a:prstGeom>
          </p:spPr>
          <p:txBody>
            <a:bodyPr wrap="square">
              <a:spAutoFit/>
            </a:bodyPr>
            <a:lstStyle/>
            <a:p>
              <a:pPr algn="ctr"/>
              <a:r>
                <a:rPr lang="vi-VN" sz="2200" i="1">
                  <a:latin typeface="Arial" panose="020B0604020202020204" pitchFamily="34" charset="0"/>
                  <a:cs typeface="Arial" panose="020B0604020202020204" pitchFamily="34" charset="0"/>
                </a:rPr>
                <a:t>b)</a:t>
              </a:r>
              <a:endParaRPr lang="en-US" sz="2200" i="1">
                <a:latin typeface="Arial" panose="020B0604020202020204" pitchFamily="34" charset="0"/>
                <a:cs typeface="Arial" panose="020B0604020202020204" pitchFamily="34" charset="0"/>
              </a:endParaRPr>
            </a:p>
          </p:txBody>
        </p:sp>
      </p:grpSp>
      <p:sp>
        <p:nvSpPr>
          <p:cNvPr id="21" name="Rectangle 20"/>
          <p:cNvSpPr/>
          <p:nvPr/>
        </p:nvSpPr>
        <p:spPr>
          <a:xfrm>
            <a:off x="4610100" y="4800600"/>
            <a:ext cx="4152900" cy="1575200"/>
          </a:xfrm>
          <a:prstGeom prst="rect">
            <a:avLst/>
          </a:prstGeom>
          <a:solidFill>
            <a:schemeClr val="accent6">
              <a:lumMod val="40000"/>
              <a:lumOff val="60000"/>
            </a:schemeClr>
          </a:solidFill>
        </p:spPr>
        <p:txBody>
          <a:bodyPr wrap="square" lIns="51206" tIns="25603" rIns="51206" bIns="25603">
            <a:spAutoFit/>
          </a:bodyPr>
          <a:lstStyle/>
          <a:p>
            <a:pPr algn="ctr">
              <a:lnSpc>
                <a:spcPct val="150000"/>
              </a:lnSpc>
            </a:pPr>
            <a:r>
              <a:rPr lang="en-US" sz="2200">
                <a:solidFill>
                  <a:srgbClr val="0070C0"/>
                </a:solidFill>
                <a:latin typeface="Arial" panose="020B0604020202020204" pitchFamily="34" charset="0"/>
                <a:cs typeface="Arial" panose="020B0604020202020204" pitchFamily="34" charset="0"/>
              </a:rPr>
              <a:t>google.com </a:t>
            </a:r>
            <a:endParaRPr lang="vi-VN" sz="2200">
              <a:solidFill>
                <a:srgbClr val="0070C0"/>
              </a:solidFill>
              <a:latin typeface="Arial" panose="020B0604020202020204" pitchFamily="34" charset="0"/>
              <a:cs typeface="Arial" panose="020B0604020202020204" pitchFamily="34" charset="0"/>
            </a:endParaRPr>
          </a:p>
          <a:p>
            <a:pPr algn="ctr">
              <a:lnSpc>
                <a:spcPct val="150000"/>
              </a:lnSpc>
            </a:pPr>
            <a:r>
              <a:rPr lang="en-US" sz="2200">
                <a:latin typeface="Arial" panose="020B0604020202020204" pitchFamily="34" charset="0"/>
                <a:cs typeface="Arial" panose="020B0604020202020204" pitchFamily="34" charset="0"/>
              </a:rPr>
              <a:t>Trang web giúp tìm kiếm thông tin</a:t>
            </a:r>
          </a:p>
        </p:txBody>
      </p:sp>
    </p:spTree>
    <p:extLst>
      <p:ext uri="{BB962C8B-B14F-4D97-AF65-F5344CB8AC3E}">
        <p14:creationId xmlns:p14="http://schemas.microsoft.com/office/powerpoint/2010/main" val="38436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6700" y="431800"/>
            <a:ext cx="4533900" cy="3928110"/>
            <a:chOff x="609600" y="1181100"/>
            <a:chExt cx="9220200" cy="5991192"/>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81100"/>
              <a:ext cx="9220200" cy="5186363"/>
            </a:xfrm>
            <a:prstGeom prst="roundRect">
              <a:avLst>
                <a:gd name="adj" fmla="val 7688"/>
              </a:avLst>
            </a:prstGeom>
            <a:ln w="28575">
              <a:solidFill>
                <a:schemeClr val="accent3">
                  <a:lumMod val="75000"/>
                </a:schemeClr>
              </a:solidFill>
            </a:ln>
          </p:spPr>
        </p:pic>
        <p:sp>
          <p:nvSpPr>
            <p:cNvPr id="17" name="Rectangle 16"/>
            <p:cNvSpPr/>
            <p:nvPr/>
          </p:nvSpPr>
          <p:spPr>
            <a:xfrm>
              <a:off x="4545726" y="6515099"/>
              <a:ext cx="1347946" cy="657193"/>
            </a:xfrm>
            <a:prstGeom prst="rect">
              <a:avLst/>
            </a:prstGeom>
          </p:spPr>
          <p:txBody>
            <a:bodyPr wrap="square">
              <a:spAutoFit/>
            </a:bodyPr>
            <a:lstStyle/>
            <a:p>
              <a:pPr algn="ctr"/>
              <a:r>
                <a:rPr lang="vi-VN" sz="2200" i="1">
                  <a:latin typeface="Arial" panose="020B0604020202020204" pitchFamily="34" charset="0"/>
                  <a:cs typeface="Arial" panose="020B0604020202020204" pitchFamily="34" charset="0"/>
                </a:rPr>
                <a:t>c)</a:t>
              </a:r>
              <a:endParaRPr lang="en-US" sz="2200" i="1">
                <a:latin typeface="Arial" panose="020B0604020202020204" pitchFamily="34" charset="0"/>
                <a:cs typeface="Arial" panose="020B0604020202020204" pitchFamily="34" charset="0"/>
              </a:endParaRPr>
            </a:p>
          </p:txBody>
        </p:sp>
      </p:grpSp>
      <p:sp>
        <p:nvSpPr>
          <p:cNvPr id="19" name="Rectangle 18"/>
          <p:cNvSpPr/>
          <p:nvPr/>
        </p:nvSpPr>
        <p:spPr>
          <a:xfrm>
            <a:off x="266700" y="4591545"/>
            <a:ext cx="4533900" cy="1830493"/>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200">
                <a:solidFill>
                  <a:schemeClr val="tx1"/>
                </a:solidFill>
                <a:latin typeface="Arial" panose="020B0604020202020204" pitchFamily="34" charset="0"/>
                <a:cs typeface="Arial" panose="020B0604020202020204" pitchFamily="34" charset="0"/>
              </a:rPr>
              <a:t>Phần mềm </a:t>
            </a:r>
            <a:r>
              <a:rPr lang="vi-VN" sz="2200" b="1">
                <a:solidFill>
                  <a:schemeClr val="tx1"/>
                </a:solidFill>
                <a:latin typeface="Arial" panose="020B0604020202020204" pitchFamily="34" charset="0"/>
                <a:cs typeface="Arial" panose="020B0604020202020204" pitchFamily="34" charset="0"/>
              </a:rPr>
              <a:t>Scratch</a:t>
            </a:r>
            <a:r>
              <a:rPr lang="vi-VN" sz="2200">
                <a:solidFill>
                  <a:schemeClr val="tx1"/>
                </a:solidFill>
                <a:latin typeface="Arial" panose="020B0604020202020204" pitchFamily="34" charset="0"/>
                <a:cs typeface="Arial" panose="020B0604020202020204" pitchFamily="34" charset="0"/>
              </a:rPr>
              <a:t> - Lập trình, tạo nên câu chuyện tương tác, phim hoạt hình hay trò chơi sinh động</a:t>
            </a:r>
            <a:endParaRPr lang="en-US" sz="220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4932336" y="4591545"/>
            <a:ext cx="4024973" cy="183049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200">
                <a:solidFill>
                  <a:schemeClr val="tx1"/>
                </a:solidFill>
                <a:cs typeface="Arial" panose="020B0604020202020204" pitchFamily="34" charset="0"/>
              </a:rPr>
              <a:t>Phần mềm </a:t>
            </a:r>
            <a:r>
              <a:rPr lang="vi-VN" sz="2200" b="1">
                <a:solidFill>
                  <a:schemeClr val="tx1"/>
                </a:solidFill>
                <a:cs typeface="Arial" panose="020B0604020202020204" pitchFamily="34" charset="0"/>
              </a:rPr>
              <a:t>Google Earth </a:t>
            </a:r>
            <a:r>
              <a:rPr lang="vi-VN" sz="2200">
                <a:solidFill>
                  <a:schemeClr val="tx1"/>
                </a:solidFill>
                <a:cs typeface="Arial" panose="020B0604020202020204" pitchFamily="34" charset="0"/>
              </a:rPr>
              <a:t>– </a:t>
            </a:r>
          </a:p>
          <a:p>
            <a:pPr algn="ctr">
              <a:lnSpc>
                <a:spcPct val="150000"/>
              </a:lnSpc>
            </a:pPr>
            <a:r>
              <a:rPr lang="vi-VN" sz="2200">
                <a:solidFill>
                  <a:schemeClr val="tx1"/>
                </a:solidFill>
                <a:cs typeface="Arial" panose="020B0604020202020204" pitchFamily="34" charset="0"/>
              </a:rPr>
              <a:t>Hiển thị hình ảnh 3D của Trái Đất, chủ yếu dựa trên hình ảnh vệ tinh</a:t>
            </a:r>
            <a:endParaRPr lang="en-US" sz="220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5012347" y="482600"/>
            <a:ext cx="3864953" cy="3869510"/>
            <a:chOff x="10024695" y="876300"/>
            <a:chExt cx="7729905" cy="5804264"/>
          </a:xfrm>
        </p:grpSpPr>
        <p:pic>
          <p:nvPicPr>
            <p:cNvPr id="20" name="Picture 19"/>
            <p:cNvPicPr/>
            <p:nvPr/>
          </p:nvPicPr>
          <p:blipFill rotWithShape="1">
            <a:blip r:embed="rId3"/>
            <a:srcRect l="973" t="1494" r="1695" b="1401"/>
            <a:stretch/>
          </p:blipFill>
          <p:spPr>
            <a:xfrm>
              <a:off x="10024695" y="876300"/>
              <a:ext cx="7729905" cy="5024438"/>
            </a:xfrm>
            <a:prstGeom prst="roundRect">
              <a:avLst>
                <a:gd name="adj" fmla="val 10293"/>
              </a:avLst>
            </a:prstGeom>
            <a:ln w="28575">
              <a:solidFill>
                <a:schemeClr val="accent3">
                  <a:lumMod val="75000"/>
                </a:schemeClr>
              </a:solidFill>
            </a:ln>
          </p:spPr>
        </p:pic>
        <p:sp>
          <p:nvSpPr>
            <p:cNvPr id="22" name="Rectangle 21"/>
            <p:cNvSpPr/>
            <p:nvPr/>
          </p:nvSpPr>
          <p:spPr>
            <a:xfrm>
              <a:off x="13226813" y="6034234"/>
              <a:ext cx="1325668" cy="646330"/>
            </a:xfrm>
            <a:prstGeom prst="rect">
              <a:avLst/>
            </a:prstGeom>
          </p:spPr>
          <p:txBody>
            <a:bodyPr wrap="square">
              <a:spAutoFit/>
            </a:bodyPr>
            <a:lstStyle/>
            <a:p>
              <a:pPr algn="ctr"/>
              <a:r>
                <a:rPr lang="vi-VN" sz="2200" i="1">
                  <a:latin typeface="Arial" panose="020B0604020202020204" pitchFamily="34" charset="0"/>
                  <a:cs typeface="Arial" panose="020B0604020202020204" pitchFamily="34" charset="0"/>
                </a:rPr>
                <a:t>d)</a:t>
              </a:r>
              <a:endParaRPr lang="en-US" sz="2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1949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605</Words>
  <Application>Microsoft Office PowerPoint</Application>
  <PresentationFormat>On-screen Show (4:3)</PresentationFormat>
  <Paragraphs>69</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TRAM</dc:creator>
  <cp:lastModifiedBy>Administrator</cp:lastModifiedBy>
  <cp:revision>5</cp:revision>
  <dcterms:created xsi:type="dcterms:W3CDTF">2024-09-08T15:39:30Z</dcterms:created>
  <dcterms:modified xsi:type="dcterms:W3CDTF">2024-12-25T10:46:39Z</dcterms:modified>
</cp:coreProperties>
</file>